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301" r:id="rId5"/>
    <p:sldId id="302" r:id="rId6"/>
    <p:sldId id="303" r:id="rId7"/>
  </p:sldIdLst>
  <p:sldSz cx="9144000" cy="6858000" type="screen4x3"/>
  <p:notesSz cx="6858000" cy="9144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tolimesnis%20mokymasis%202013\Tolimesnis%20mokymasis%202013.xls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tolimesnis%20mokymasis%202013\Tolimesnis%20mokymasis%202013.xls" TargetMode="External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tolimesnis%20mokymasis%202013\Tolimesnis%20mokymasis%202013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2.897591647197964E-2"/>
                  <c:y val="1.4722463776748027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ysClr val="windowText" lastClr="000000"/>
                        </a:solidFill>
                      </a:rPr>
                      <a:t>Danija, 2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1.9825444896311092E-2"/>
                  <c:y val="-5.5760102604421116E-2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>
                        <a:solidFill>
                          <a:sysClr val="windowText" lastClr="000000"/>
                        </a:solidFill>
                      </a:rPr>
                      <a:t>Škotija, 2</a:t>
                    </a:r>
                  </a:p>
                </c:rich>
              </c:tx>
              <c:spPr/>
              <c:dLblPos val="bestFit"/>
            </c:dLbl>
            <c:dLbl>
              <c:idx val="5"/>
              <c:layout>
                <c:manualLayout>
                  <c:x val="6.0483862594098804E-2"/>
                  <c:y val="-5.8028676823869106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>
                        <a:solidFill>
                          <a:sysClr val="windowText" lastClr="000000"/>
                        </a:solidFill>
                      </a:rPr>
                      <a:t>Vokiet</a:t>
                    </a:r>
                    <a:r>
                      <a:rPr lang="lt-LT" dirty="0" smtClean="0">
                        <a:solidFill>
                          <a:sysClr val="windowText" lastClr="000000"/>
                        </a:solidFill>
                      </a:rPr>
                      <a:t>i</a:t>
                    </a:r>
                    <a:r>
                      <a:rPr lang="en-US" dirty="0" err="1" smtClean="0">
                        <a:solidFill>
                          <a:sysClr val="windowText" lastClr="000000"/>
                        </a:solidFill>
                      </a:rPr>
                      <a:t>ja</a:t>
                    </a:r>
                    <a:r>
                      <a:rPr lang="en-US" dirty="0">
                        <a:solidFill>
                          <a:sysClr val="windowText" lastClr="000000"/>
                        </a:solidFill>
                      </a:rPr>
                      <a:t>, 2</a:t>
                    </a:r>
                  </a:p>
                </c:rich>
              </c:tx>
              <c:dLblPos val="bestFit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lt-LT"/>
              </a:p>
            </c:txPr>
            <c:showVal val="1"/>
            <c:showCatName val="1"/>
            <c:showLeaderLines val="1"/>
          </c:dLbls>
          <c:cat>
            <c:strRef>
              <c:f>Lapas2!$C$8:$C$13</c:f>
              <c:strCache>
                <c:ptCount val="6"/>
                <c:pt idx="0">
                  <c:v>Anglija</c:v>
                </c:pt>
                <c:pt idx="1">
                  <c:v>Danija</c:v>
                </c:pt>
                <c:pt idx="2">
                  <c:v>Latvija</c:v>
                </c:pt>
                <c:pt idx="3">
                  <c:v>Olandija</c:v>
                </c:pt>
                <c:pt idx="4">
                  <c:v>Škotija</c:v>
                </c:pt>
                <c:pt idx="5">
                  <c:v>Vokietyja</c:v>
                </c:pt>
              </c:strCache>
            </c:strRef>
          </c:cat>
          <c:val>
            <c:numRef>
              <c:f>Lapas2!$D$8:$D$13</c:f>
              <c:numCache>
                <c:formatCode>General</c:formatCode>
                <c:ptCount val="6"/>
                <c:pt idx="0">
                  <c:v>13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Lapas2!$G$8:$Q$8</c:f>
              <c:strCache>
                <c:ptCount val="11"/>
                <c:pt idx="0">
                  <c:v>VU</c:v>
                </c:pt>
                <c:pt idx="1">
                  <c:v>LEU</c:v>
                </c:pt>
                <c:pt idx="2">
                  <c:v>ISM</c:v>
                </c:pt>
                <c:pt idx="3">
                  <c:v>KSU</c:v>
                </c:pt>
                <c:pt idx="4">
                  <c:v>KTU</c:v>
                </c:pt>
                <c:pt idx="5">
                  <c:v>VDU</c:v>
                </c:pt>
                <c:pt idx="6">
                  <c:v>LMTA</c:v>
                </c:pt>
                <c:pt idx="7">
                  <c:v>LSMU</c:v>
                </c:pt>
                <c:pt idx="8">
                  <c:v>MRU</c:v>
                </c:pt>
                <c:pt idx="9">
                  <c:v>VGTU</c:v>
                </c:pt>
                <c:pt idx="10">
                  <c:v>VDA</c:v>
                </c:pt>
              </c:strCache>
            </c:strRef>
          </c:cat>
          <c:val>
            <c:numRef>
              <c:f>Lapas2!$G$9:$Q$9</c:f>
              <c:numCache>
                <c:formatCode>General</c:formatCode>
                <c:ptCount val="11"/>
                <c:pt idx="0">
                  <c:v>101</c:v>
                </c:pt>
                <c:pt idx="1">
                  <c:v>1</c:v>
                </c:pt>
                <c:pt idx="2">
                  <c:v>10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16</c:v>
                </c:pt>
                <c:pt idx="8">
                  <c:v>7</c:v>
                </c:pt>
                <c:pt idx="9">
                  <c:v>26</c:v>
                </c:pt>
                <c:pt idx="10">
                  <c:v>2</c:v>
                </c:pt>
              </c:numCache>
            </c:numRef>
          </c:val>
        </c:ser>
        <c:dLbls>
          <c:showVal val="1"/>
        </c:dLbls>
        <c:gapWidth val="75"/>
        <c:shape val="box"/>
        <c:axId val="69887872"/>
        <c:axId val="69889408"/>
        <c:axId val="0"/>
      </c:bar3DChart>
      <c:catAx>
        <c:axId val="69887872"/>
        <c:scaling>
          <c:orientation val="minMax"/>
        </c:scaling>
        <c:axPos val="b"/>
        <c:majorTickMark val="none"/>
        <c:tickLblPos val="nextTo"/>
        <c:crossAx val="69889408"/>
        <c:crosses val="autoZero"/>
        <c:auto val="1"/>
        <c:lblAlgn val="ctr"/>
        <c:lblOffset val="100"/>
      </c:catAx>
      <c:valAx>
        <c:axId val="69889408"/>
        <c:scaling>
          <c:orientation val="minMax"/>
        </c:scaling>
        <c:axPos val="l"/>
        <c:numFmt formatCode="General" sourceLinked="1"/>
        <c:majorTickMark val="none"/>
        <c:tickLblPos val="nextTo"/>
        <c:crossAx val="69887872"/>
        <c:crosses val="autoZero"/>
        <c:crossBetween val="between"/>
      </c:valAx>
    </c:plotArea>
    <c:legend>
      <c:legendPos val="b"/>
      <c:layout/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Pasiskirstimas</a:t>
            </a:r>
            <a:r>
              <a:rPr lang="en-US" baseline="0"/>
              <a:t> pagal mokslo sritis</a:t>
            </a:r>
            <a:endParaRPr lang="lt-LT"/>
          </a:p>
        </c:rich>
      </c:tx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Lapas1!$E$220:$E$224</c:f>
              <c:strCache>
                <c:ptCount val="5"/>
                <c:pt idx="0">
                  <c:v>Biomedicinos mokslai</c:v>
                </c:pt>
                <c:pt idx="1">
                  <c:v>Fiziniai mokslai</c:v>
                </c:pt>
                <c:pt idx="2">
                  <c:v>Humanitariniai mokslai </c:v>
                </c:pt>
                <c:pt idx="3">
                  <c:v>Socialiniai mokslai</c:v>
                </c:pt>
                <c:pt idx="4">
                  <c:v>Technologijos mokslai </c:v>
                </c:pt>
              </c:strCache>
            </c:strRef>
          </c:cat>
          <c:val>
            <c:numRef>
              <c:f>Lapas1!$F$220:$F$224</c:f>
              <c:numCache>
                <c:formatCode>General</c:formatCode>
                <c:ptCount val="5"/>
                <c:pt idx="0">
                  <c:v>35</c:v>
                </c:pt>
                <c:pt idx="1">
                  <c:v>30</c:v>
                </c:pt>
                <c:pt idx="2">
                  <c:v>34</c:v>
                </c:pt>
                <c:pt idx="3">
                  <c:v>80</c:v>
                </c:pt>
                <c:pt idx="4">
                  <c:v>25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čiakampis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ačiakampis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ačiakampis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tačiakampis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iesioji jungtis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Tiesioji jungtis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esioji jungtis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Tiesioji jungtis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iesioji jungtis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Tiesioji jungtis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Stačiakamp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as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as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as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as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as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lt-LT" smtClean="0"/>
              <a:t>Spustelėkite ruošinio paantraštės stiliui keisti</a:t>
            </a:r>
            <a:endParaRPr lang="en-US"/>
          </a:p>
        </p:txBody>
      </p:sp>
      <p:sp>
        <p:nvSpPr>
          <p:cNvPr id="22" name="Datos vietos rezervavimo ženkla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A33B5-3617-494E-B091-8674A4D176EC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23" name="Poraštės vietos rezervavimo ženkla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24" name="Skaidrės numerio vietos rezervavimo ženkla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8BB2C-D375-4B11-ACD7-77FC82229D3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AD50B-E16E-492D-9689-80135328E541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5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9699F-BAAD-435D-90FB-CE18C326919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7E8D-8757-4520-9B38-353D5827C3BE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5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D4AC0-6558-4333-BAF1-4B5002EC5A2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B31917-7F42-4E43-B674-00FCBE38275B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5" name="Skaidrės numerio vietos rezervavimo ženklas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E6354D-1CB4-4F9B-B86E-23DC2E872EE1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6" name="Poraštės vietos rezervavimo ženklas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čiakampis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ačiakampis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ačiakampis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tačiakampis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esioji jungtis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esioji jungtis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Tiesioji jungtis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Tiesioji jungtis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esioji jungtis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ačiakampis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as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as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as 2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as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as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iesioji jungtis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20" name="Datos vietos rezervavimo ženkla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9A17A-ECA4-44F4-8E51-C2362A3D41EC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21" name="Poraštės vietos rezervavimo ženkla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22" name="Skaidrės numerio vietos rezervavimo ženklas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ADAEB-1179-456D-980F-25F630FFCA1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3982-80C9-4E51-AA04-149CB74FB797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6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3A264-A6F9-46BC-ACDB-856381109AF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2" name="Teksto vietos rezervavimo ženkla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14" name="Teksto vietos rezervavimo ženkla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7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3525C-C94B-4353-B5E0-8C34CBA7E29C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8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1BB4-964C-48C5-BFE0-8C5331A0939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A093C2-9BCF-43FF-ACE3-AFEAD435B2A6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4" name="Skaidrės numerio vietos rezervavimo ženkla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31CEBA-F8F1-442A-90F9-0A13C5BA1DB4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5" name="Poraštės vietos rezervavimo ženkla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C4E49-E042-4B4E-90B7-A2378F5DC009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31AB-4F8F-4604-9FFA-3C9C58850EC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esioji jungtis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Tiesioji jungtis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Tiesioji jungtis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Tiesioji jungtis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ačiakampis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iesioji jungtis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as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18" name="Turinio vietos rezervavimo ženkla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2" name="Datos vietos rezervavimo ženklas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5FA1AC-86CF-4DF2-8E4F-7F68B71812CB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13" name="Skaidrės numerio vietos rezervavimo ženklas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B5DF5D-4D46-4540-A82A-2D179DE5A2D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14" name="Poraštės vietos rezervavimo ženklas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esioji jungtis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as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esioji jungtis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Stačiakampis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esioji jungtis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Tiesioji jungtis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Tiesioji jungtis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lt-LT" noProof="0" smtClean="0"/>
              <a:t>Spustelėkite piktogramą, jei norite įtraukti paveikslėlį</a:t>
            </a:r>
            <a:endParaRPr lang="en-US" noProof="0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12" name="Datos vietos rezervavimo ženkla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6317BB-A794-4500-846D-8B3208A34709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13" name="Skaidrės numerio vietos rezervavimo ženkla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8AF5DC-E87D-496C-B07B-64459204997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14" name="Poraštės vietos rezervavimo ženkla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1028" name="Teksto vietos rezervavimo ženklas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smtClean="0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C3D09D-B511-4012-B716-A634AC56B4F0}" type="datetimeFigureOut">
              <a:rPr lang="lt-LT"/>
              <a:pPr>
                <a:defRPr/>
              </a:pPr>
              <a:t>2014.01.13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Tiesioji jungti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ačiakamp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as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4765AC-BB65-4B16-B6B2-70895DC9682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699" r:id="rId4"/>
    <p:sldLayoutId id="2147483698" r:id="rId5"/>
    <p:sldLayoutId id="2147483703" r:id="rId6"/>
    <p:sldLayoutId id="2147483697" r:id="rId7"/>
    <p:sldLayoutId id="2147483704" r:id="rId8"/>
    <p:sldLayoutId id="2147483705" r:id="rId9"/>
    <p:sldLayoutId id="2147483696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</a:t>
            </a:r>
            <a:r>
              <a:rPr lang="lt-LT" dirty="0" smtClean="0"/>
              <a:t>olimesnis abiturientų mokymasis 2012/ 2013 m.m.</a:t>
            </a:r>
            <a:endParaRPr lang="lt-LT" dirty="0"/>
          </a:p>
        </p:txBody>
      </p:sp>
      <p:sp>
        <p:nvSpPr>
          <p:cNvPr id="8195" name="Paantraštė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</p:spPr>
        <p:txBody>
          <a:bodyPr/>
          <a:lstStyle/>
          <a:p>
            <a:pPr algn="r" eaLnBrk="1" hangingPunct="1"/>
            <a:r>
              <a:rPr lang="lt-LT" sz="2400" smtClean="0"/>
              <a:t>Parengė Edmundas Grigaliūnas</a:t>
            </a:r>
          </a:p>
          <a:p>
            <a:pPr algn="r" eaLnBrk="1" hangingPunct="1"/>
            <a:r>
              <a:rPr lang="lt-LT" sz="2400" smtClean="0"/>
              <a:t>2013-10-28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2013 m. abiturientai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4294967295"/>
          </p:nvPr>
        </p:nvSpPr>
        <p:spPr>
          <a:xfrm>
            <a:off x="609600" y="1524000"/>
            <a:ext cx="822960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lt-LT" dirty="0" smtClean="0"/>
              <a:t>Studijuoja:</a:t>
            </a:r>
          </a:p>
          <a:p>
            <a:pPr lvl="5">
              <a:defRPr/>
            </a:pPr>
            <a:r>
              <a:rPr lang="lt-LT" dirty="0" smtClean="0"/>
              <a:t>Lietuvoje		175		</a:t>
            </a:r>
            <a:r>
              <a:rPr lang="en-US" dirty="0" smtClean="0"/>
              <a:t>  </a:t>
            </a:r>
            <a:r>
              <a:rPr lang="lt-LT" dirty="0" smtClean="0"/>
              <a:t>82,5 </a:t>
            </a:r>
            <a:r>
              <a:rPr lang="en-US" dirty="0" smtClean="0"/>
              <a:t> %</a:t>
            </a:r>
            <a:endParaRPr lang="lt-LT" dirty="0" smtClean="0"/>
          </a:p>
          <a:p>
            <a:pPr lvl="5">
              <a:defRPr/>
            </a:pPr>
            <a:r>
              <a:rPr lang="lt-LT" dirty="0" smtClean="0"/>
              <a:t>Užsienyje		  32		15,1</a:t>
            </a:r>
            <a:r>
              <a:rPr lang="en-US" dirty="0" smtClean="0"/>
              <a:t> %</a:t>
            </a:r>
            <a:endParaRPr lang="lt-LT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lt-LT" dirty="0" smtClean="0"/>
              <a:t>Dirba:			</a:t>
            </a:r>
            <a:r>
              <a:rPr lang="lt-LT" sz="1800" dirty="0" smtClean="0"/>
              <a:t>    5		  2,4  </a:t>
            </a:r>
            <a:r>
              <a:rPr lang="en-US" sz="1800" dirty="0" smtClean="0"/>
              <a:t>%</a:t>
            </a:r>
            <a:r>
              <a:rPr lang="lt-LT" sz="18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lt-LT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lt-LT" dirty="0" smtClean="0"/>
              <a:t>Nesimoko ir nedirba</a:t>
            </a:r>
            <a:r>
              <a:rPr lang="lt-LT" sz="1800" dirty="0" smtClean="0"/>
              <a:t>	</a:t>
            </a:r>
            <a:r>
              <a:rPr lang="en-US" sz="1800" dirty="0" smtClean="0"/>
              <a:t>  </a:t>
            </a:r>
            <a:r>
              <a:rPr lang="lt-LT" sz="1800" dirty="0" smtClean="0"/>
              <a:t>   0		  0,0</a:t>
            </a:r>
            <a:r>
              <a:rPr lang="en-US" sz="1800" dirty="0" smtClean="0"/>
              <a:t> %</a:t>
            </a:r>
            <a:endParaRPr lang="lt-LT" sz="1800" dirty="0" smtClean="0"/>
          </a:p>
          <a:p>
            <a:pPr lvl="5">
              <a:defRPr/>
            </a:pPr>
            <a:endParaRPr lang="lt-LT" dirty="0"/>
          </a:p>
        </p:txBody>
      </p:sp>
    </p:spTree>
  </p:cSld>
  <p:clrMapOvr>
    <a:masterClrMapping/>
  </p:clrMapOvr>
  <p:transition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Mokosi</a:t>
            </a:r>
            <a:r>
              <a:rPr lang="lt-LT" dirty="0" smtClean="0"/>
              <a:t>:</a:t>
            </a:r>
            <a:endParaRPr lang="lt-LT" dirty="0"/>
          </a:p>
        </p:txBody>
      </p:sp>
      <p:sp>
        <p:nvSpPr>
          <p:cNvPr id="52227" name="Turinio vietos rezervavimo ženklas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lt-LT" smtClean="0"/>
              <a:t>Universitetuose     201      94,8</a:t>
            </a:r>
            <a:r>
              <a:rPr lang="en-US" smtClean="0"/>
              <a:t> %</a:t>
            </a:r>
            <a:endParaRPr lang="lt-LT" smtClean="0"/>
          </a:p>
          <a:p>
            <a:pPr eaLnBrk="1" hangingPunct="1"/>
            <a:endParaRPr lang="lt-LT" smtClean="0"/>
          </a:p>
          <a:p>
            <a:pPr eaLnBrk="1" hangingPunct="1"/>
            <a:r>
              <a:rPr lang="lt-LT" smtClean="0"/>
              <a:t>Kolegijose		  6        2,8</a:t>
            </a:r>
            <a:r>
              <a:rPr lang="en-US" smtClean="0"/>
              <a:t> %</a:t>
            </a:r>
            <a:endParaRPr lang="lt-LT" smtClean="0"/>
          </a:p>
          <a:p>
            <a:pPr eaLnBrk="1" hangingPunct="1"/>
            <a:endParaRPr lang="lt-LT" smtClean="0"/>
          </a:p>
          <a:p>
            <a:pPr eaLnBrk="1" hangingPunct="1"/>
            <a:r>
              <a:rPr lang="lt-LT" smtClean="0"/>
              <a:t>Nesimoko		  5	    2,3</a:t>
            </a:r>
            <a:r>
              <a:rPr lang="en-US" smtClean="0"/>
              <a:t> %</a:t>
            </a:r>
            <a:endParaRPr lang="lt-L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</a:t>
            </a:r>
            <a:r>
              <a:rPr lang="lt-LT" dirty="0" err="1" smtClean="0"/>
              <a:t>žsienio</a:t>
            </a:r>
            <a:r>
              <a:rPr lang="lt-LT" dirty="0" smtClean="0"/>
              <a:t> universitetuose besimokančių </a:t>
            </a:r>
            <a:r>
              <a:rPr lang="lt-LT" dirty="0" err="1" smtClean="0"/>
              <a:t>abitrientų</a:t>
            </a:r>
            <a:r>
              <a:rPr lang="lt-LT" dirty="0" smtClean="0"/>
              <a:t> skaičius: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Mokosi Lietuvos Aukštosiose mokyklose: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Pasiskirst</a:t>
            </a:r>
            <a:r>
              <a:rPr lang="lt-LT" dirty="0" smtClean="0"/>
              <a:t>y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pagal</a:t>
            </a:r>
            <a:r>
              <a:rPr lang="en-US" dirty="0" smtClean="0"/>
              <a:t> </a:t>
            </a:r>
            <a:r>
              <a:rPr lang="en-US" dirty="0" err="1" smtClean="0"/>
              <a:t>mokslo</a:t>
            </a:r>
            <a:r>
              <a:rPr lang="en-US" dirty="0" smtClean="0"/>
              <a:t> </a:t>
            </a:r>
            <a:r>
              <a:rPr lang="en-US" dirty="0" err="1" smtClean="0"/>
              <a:t>sr</a:t>
            </a:r>
            <a:r>
              <a:rPr lang="lt-LT" dirty="0" smtClean="0"/>
              <a:t>i</a:t>
            </a:r>
            <a:r>
              <a:rPr lang="en-US" dirty="0" err="1" smtClean="0"/>
              <a:t>tis</a:t>
            </a:r>
            <a:endParaRPr lang="lt-LT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381001" y="1600200"/>
          <a:ext cx="8524874" cy="497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eris">
  <a:themeElements>
    <a:clrScheme name="Erkeri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eri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rkeri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Konkursa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Konkursas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Konkursas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Konkursa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Konkursas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Konkursas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271</TotalTime>
  <Words>62</Words>
  <Application>Microsoft Office PowerPoint</Application>
  <PresentationFormat>Demonstracija ekrane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Erkeris</vt:lpstr>
      <vt:lpstr>Tolimesnis abiturientų mokymasis 2012/ 2013 m.m.</vt:lpstr>
      <vt:lpstr>2013 m. abiturientai</vt:lpstr>
      <vt:lpstr>Mokosi:</vt:lpstr>
      <vt:lpstr>Užsienio universitetuose besimokančių abitrientų skaičius:</vt:lpstr>
      <vt:lpstr>Mokosi Lietuvos Aukštosiose mokyklose:</vt:lpstr>
      <vt:lpstr>Pasiskirstymas pagal mokslo sritis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Brandos egzaminų rezultatai ir tolimesnis abiturientų mokymasis 2012/ 2013 m.m.</dc:title>
  <dc:creator>Bendras</dc:creator>
  <cp:lastModifiedBy>admin</cp:lastModifiedBy>
  <cp:revision>13</cp:revision>
  <dcterms:created xsi:type="dcterms:W3CDTF">2013-10-27T02:44:49Z</dcterms:created>
  <dcterms:modified xsi:type="dcterms:W3CDTF">2014-01-13T14:14:01Z</dcterms:modified>
</cp:coreProperties>
</file>