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632" y="-4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6"/>
            <a:ext cx="7772400" cy="1470025"/>
          </a:xfrm>
        </p:spPr>
        <p:txBody>
          <a:bodyPr/>
          <a:lstStyle/>
          <a:p>
            <a:r>
              <a:rPr lang="lt-LT" smtClean="0"/>
              <a:t>Spustelėkite, jei norite keisite ruoš. pav.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lvl1pPr>
              <a:defRPr/>
            </a:lvl1pPr>
          </a:lstStyle>
          <a:p>
            <a:pPr>
              <a:defRPr/>
            </a:pPr>
            <a:fld id="{37DF251C-4C33-47E0-9CF0-A533A8AFE761}" type="datetimeFigureOut">
              <a:rPr lang="lt-LT"/>
              <a:pPr>
                <a:defRPr/>
              </a:pPr>
              <a:t>2014.03.27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6C8F91A8-6067-47B5-B8D3-2B47DBE520EB}" type="slidenum">
              <a:rPr lang="lt-LT"/>
              <a:pPr>
                <a:defRPr/>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0E16114F-23C8-4B97-9CD6-4B3DBD899869}" type="datetimeFigureOut">
              <a:rPr lang="lt-LT"/>
              <a:pPr>
                <a:defRPr/>
              </a:pPr>
              <a:t>2014.03.27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49C14E1-55EF-484E-AF3C-B15AE4437EA2}"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4972049" y="366713"/>
            <a:ext cx="1543051" cy="780097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342901" y="366713"/>
            <a:ext cx="4476751" cy="780097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A95E18DB-D6E4-424D-BA86-8084790EA1E0}" type="datetimeFigureOut">
              <a:rPr lang="lt-LT"/>
              <a:pPr>
                <a:defRPr/>
              </a:pPr>
              <a:t>2014.03.27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C23F094F-32E7-4A4E-B0C6-89AAE4C60ED2}"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FDCDB37A-9B5B-4C07-B210-65C9D263FDA2}" type="datetimeFigureOut">
              <a:rPr lang="lt-LT"/>
              <a:pPr>
                <a:defRPr/>
              </a:pPr>
              <a:t>2014.03.27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84BEE897-D7FD-4575-B496-4916BCB703B5}"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C542B1C5-089E-4D3F-B55D-A2808D36A134}" type="datetimeFigureOut">
              <a:rPr lang="lt-LT"/>
              <a:pPr>
                <a:defRPr/>
              </a:pPr>
              <a:t>2014.03.27</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BB548AB-7F52-4A58-9B78-77DD7CA91929}"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3"/>
          <p:cNvSpPr>
            <a:spLocks noGrp="1"/>
          </p:cNvSpPr>
          <p:nvPr>
            <p:ph type="dt" sz="half" idx="10"/>
          </p:nvPr>
        </p:nvSpPr>
        <p:spPr/>
        <p:txBody>
          <a:bodyPr/>
          <a:lstStyle>
            <a:lvl1pPr>
              <a:defRPr/>
            </a:lvl1pPr>
          </a:lstStyle>
          <a:p>
            <a:pPr>
              <a:defRPr/>
            </a:pPr>
            <a:fld id="{30927736-1A6C-4BCB-A165-C30736C21ED5}" type="datetimeFigureOut">
              <a:rPr lang="lt-LT"/>
              <a:pPr>
                <a:defRPr/>
              </a:pPr>
              <a:t>2014.03.27</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42B43E1F-B4B0-49FD-A291-140DA030F88F}"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3"/>
          <p:cNvSpPr>
            <a:spLocks noGrp="1"/>
          </p:cNvSpPr>
          <p:nvPr>
            <p:ph type="dt" sz="half" idx="10"/>
          </p:nvPr>
        </p:nvSpPr>
        <p:spPr/>
        <p:txBody>
          <a:bodyPr/>
          <a:lstStyle>
            <a:lvl1pPr>
              <a:defRPr/>
            </a:lvl1pPr>
          </a:lstStyle>
          <a:p>
            <a:pPr>
              <a:defRPr/>
            </a:pPr>
            <a:fld id="{7BF4CAAB-D518-46DD-81FA-2AABC5FBE2FC}" type="datetimeFigureOut">
              <a:rPr lang="lt-LT"/>
              <a:pPr>
                <a:defRPr/>
              </a:pPr>
              <a:t>2014.03.27</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18C7FB93-CEA8-4759-B70A-FD3244184911}" type="slidenum">
              <a:rPr lang="lt-LT"/>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3"/>
          <p:cNvSpPr>
            <a:spLocks noGrp="1"/>
          </p:cNvSpPr>
          <p:nvPr>
            <p:ph type="dt" sz="half" idx="10"/>
          </p:nvPr>
        </p:nvSpPr>
        <p:spPr/>
        <p:txBody>
          <a:bodyPr/>
          <a:lstStyle>
            <a:lvl1pPr>
              <a:defRPr/>
            </a:lvl1pPr>
          </a:lstStyle>
          <a:p>
            <a:pPr>
              <a:defRPr/>
            </a:pPr>
            <a:fld id="{860D65F5-40FF-47F4-A672-361A9FEEF5E0}" type="datetimeFigureOut">
              <a:rPr lang="lt-LT"/>
              <a:pPr>
                <a:defRPr/>
              </a:pPr>
              <a:t>2014.03.27</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06888900-6212-4CCA-96D4-FA9486A16F38}" type="slidenum">
              <a:rPr lang="lt-LT"/>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D9F817C9-F155-45F2-BBF8-9A26F15FBAEA}" type="datetimeFigureOut">
              <a:rPr lang="lt-LT"/>
              <a:pPr>
                <a:defRPr/>
              </a:pPr>
              <a:t>2014.03.27</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15C7772C-DFDA-490F-B4F6-99678BAACA56}"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0A5142D2-41CF-445D-A4AE-0121C5CE0480}" type="datetimeFigureOut">
              <a:rPr lang="lt-LT"/>
              <a:pPr>
                <a:defRPr/>
              </a:pPr>
              <a:t>2014.03.27</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45763DA6-1BE0-4B22-984D-347D2466C61B}"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1"/>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ksto vietos rezervavimo ženklas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23FD2D3D-9AAB-4B1A-B08E-DE59DB9368D8}" type="datetimeFigureOut">
              <a:rPr lang="lt-LT"/>
              <a:pPr>
                <a:defRPr/>
              </a:pPr>
              <a:t>2014.03.27</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1E3D20AE-1DD3-4633-8E6D-A5C3B2A3905E}" type="slidenum">
              <a:rPr lang="lt-LT"/>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smtClean="0"/>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smtClean="0"/>
              <a:t>Spustelėkite ruošinio teksto stiliams keisti</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8A9010-F45B-433F-8E2B-7B8B43DADD07}" type="datetimeFigureOut">
              <a:rPr lang="lt-LT"/>
              <a:pPr>
                <a:defRPr/>
              </a:pPr>
              <a:t>2014.03.27</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1D5EB5F-7825-4E13-B42C-0EB48B8738D1}"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57188"/>
            <a:ext cx="5643563" cy="2054225"/>
          </a:xfrm>
        </p:spPr>
        <p:txBody>
          <a:bodyPr rtlCol="0">
            <a:normAutofit fontScale="90000"/>
          </a:bodyPr>
          <a:lstStyle/>
          <a:p>
            <a:pPr eaLnBrk="1" fontAlgn="auto" hangingPunct="1">
              <a:spcAft>
                <a:spcPts val="0"/>
              </a:spcAft>
              <a:defRPr/>
            </a:pPr>
            <a:r>
              <a:rPr lang="lt-LT" sz="2700" b="1" dirty="0" smtClean="0">
                <a:solidFill>
                  <a:srgbClr val="006666"/>
                </a:solidFill>
              </a:rPr>
              <a:t>Vilniaus Rotušėje</a:t>
            </a:r>
            <a:r>
              <a:rPr lang="lt-LT" sz="2700" dirty="0" smtClean="0"/>
              <a:t/>
            </a:r>
            <a:br>
              <a:rPr lang="lt-LT" sz="2700" dirty="0" smtClean="0"/>
            </a:br>
            <a:r>
              <a:rPr lang="lt-LT" sz="2700" dirty="0" smtClean="0">
                <a:solidFill>
                  <a:srgbClr val="FF0000"/>
                </a:solidFill>
              </a:rPr>
              <a:t>vyko</a:t>
            </a:r>
            <a:r>
              <a:rPr lang="lt-LT" sz="2700" dirty="0" smtClean="0"/>
              <a:t> </a:t>
            </a:r>
            <a:br>
              <a:rPr lang="lt-LT" sz="2700" dirty="0" smtClean="0"/>
            </a:br>
            <a:r>
              <a:rPr lang="lt-LT" sz="2700" b="1" dirty="0" smtClean="0">
                <a:solidFill>
                  <a:srgbClr val="FF0000"/>
                </a:solidFill>
              </a:rPr>
              <a:t>Europos Kūrybiškumo Diena</a:t>
            </a:r>
            <a:br>
              <a:rPr lang="lt-LT" sz="2700" b="1" dirty="0" smtClean="0">
                <a:solidFill>
                  <a:srgbClr val="FF0000"/>
                </a:solidFill>
              </a:rPr>
            </a:br>
            <a:r>
              <a:rPr lang="lt-LT" sz="2700" b="1" dirty="0" smtClean="0">
                <a:solidFill>
                  <a:srgbClr val="FF0000"/>
                </a:solidFill>
              </a:rPr>
              <a:t> kovo 20 – 21 d.</a:t>
            </a:r>
            <a:r>
              <a:rPr lang="lt-LT" sz="2700" dirty="0" smtClean="0"/>
              <a:t/>
            </a:r>
            <a:br>
              <a:rPr lang="lt-LT" sz="2700" dirty="0" smtClean="0"/>
            </a:br>
            <a:r>
              <a:rPr lang="lt-LT" dirty="0" smtClean="0"/>
              <a:t> </a:t>
            </a:r>
            <a:br>
              <a:rPr lang="lt-LT" dirty="0" smtClean="0"/>
            </a:br>
            <a:endParaRPr lang="lt-LT" dirty="0" smtClean="0"/>
          </a:p>
        </p:txBody>
      </p:sp>
      <p:sp>
        <p:nvSpPr>
          <p:cNvPr id="3" name="Paantraštė 2"/>
          <p:cNvSpPr>
            <a:spLocks noGrp="1"/>
          </p:cNvSpPr>
          <p:nvPr>
            <p:ph type="subTitle" idx="1"/>
          </p:nvPr>
        </p:nvSpPr>
        <p:spPr>
          <a:xfrm>
            <a:off x="557213" y="1892300"/>
            <a:ext cx="4981575" cy="3965575"/>
          </a:xfrm>
        </p:spPr>
        <p:txBody>
          <a:bodyPr rtlCol="0">
            <a:normAutofit fontScale="92500" lnSpcReduction="20000"/>
          </a:bodyPr>
          <a:lstStyle/>
          <a:p>
            <a:pPr eaLnBrk="1" fontAlgn="auto" hangingPunct="1">
              <a:spcAft>
                <a:spcPts val="0"/>
              </a:spcAft>
              <a:buFont typeface="Arial" pitchFamily="34" charset="0"/>
              <a:buNone/>
              <a:defRPr/>
            </a:pPr>
            <a:r>
              <a:rPr lang="lt-LT" sz="3500" b="1" dirty="0" smtClean="0">
                <a:solidFill>
                  <a:srgbClr val="0070C0"/>
                </a:solidFill>
              </a:rPr>
              <a:t>Vilniaus Žirmūnų gimnaziją atstovavo</a:t>
            </a:r>
          </a:p>
          <a:p>
            <a:pPr eaLnBrk="1" fontAlgn="auto" hangingPunct="1">
              <a:spcAft>
                <a:spcPts val="0"/>
              </a:spcAft>
              <a:buFont typeface="Arial" pitchFamily="34" charset="0"/>
              <a:buNone/>
              <a:defRPr/>
            </a:pPr>
            <a:r>
              <a:rPr lang="lt-LT" dirty="0" smtClean="0">
                <a:solidFill>
                  <a:schemeClr val="tx1"/>
                </a:solidFill>
              </a:rPr>
              <a:t>Monika Baltutytė 2a</a:t>
            </a:r>
          </a:p>
          <a:p>
            <a:pPr eaLnBrk="1" fontAlgn="auto" hangingPunct="1">
              <a:spcAft>
                <a:spcPts val="0"/>
              </a:spcAft>
              <a:buFont typeface="Arial" pitchFamily="34" charset="0"/>
              <a:buNone/>
              <a:defRPr/>
            </a:pPr>
            <a:r>
              <a:rPr lang="lt-LT" dirty="0" smtClean="0">
                <a:solidFill>
                  <a:schemeClr val="tx1"/>
                </a:solidFill>
              </a:rPr>
              <a:t> </a:t>
            </a:r>
            <a:r>
              <a:rPr lang="lt-LT" sz="2600" b="1" dirty="0" smtClean="0">
                <a:solidFill>
                  <a:schemeClr val="tx1"/>
                </a:solidFill>
              </a:rPr>
              <a:t>tapyba ant šilko </a:t>
            </a:r>
          </a:p>
          <a:p>
            <a:pPr eaLnBrk="1" fontAlgn="auto" hangingPunct="1">
              <a:spcAft>
                <a:spcPts val="0"/>
              </a:spcAft>
              <a:buFont typeface="Arial" pitchFamily="34" charset="0"/>
              <a:buNone/>
              <a:defRPr/>
            </a:pPr>
            <a:r>
              <a:rPr lang="lt-LT" sz="2600" b="1" dirty="0" smtClean="0">
                <a:solidFill>
                  <a:schemeClr val="tx1"/>
                </a:solidFill>
              </a:rPr>
              <a:t>“Šilkinis Vilnius”</a:t>
            </a:r>
          </a:p>
          <a:p>
            <a:pPr eaLnBrk="1" fontAlgn="auto" hangingPunct="1">
              <a:spcAft>
                <a:spcPts val="0"/>
              </a:spcAft>
              <a:buFont typeface="Arial" pitchFamily="34" charset="0"/>
              <a:buNone/>
              <a:defRPr/>
            </a:pPr>
            <a:endParaRPr lang="lt-LT" sz="1700" dirty="0" smtClean="0">
              <a:solidFill>
                <a:schemeClr val="tx1"/>
              </a:solidFill>
            </a:endParaRPr>
          </a:p>
          <a:p>
            <a:pPr eaLnBrk="1" fontAlgn="auto" hangingPunct="1">
              <a:spcAft>
                <a:spcPts val="0"/>
              </a:spcAft>
              <a:buFont typeface="Arial" pitchFamily="34" charset="0"/>
              <a:buNone/>
              <a:defRPr/>
            </a:pPr>
            <a:r>
              <a:rPr lang="lt-LT" dirty="0" smtClean="0">
                <a:solidFill>
                  <a:schemeClr val="tx1"/>
                </a:solidFill>
              </a:rPr>
              <a:t>Ugnė </a:t>
            </a:r>
            <a:r>
              <a:rPr lang="lt-LT" dirty="0" err="1" smtClean="0">
                <a:solidFill>
                  <a:schemeClr val="tx1"/>
                </a:solidFill>
              </a:rPr>
              <a:t>Girgždytė</a:t>
            </a:r>
            <a:r>
              <a:rPr lang="lt-LT" dirty="0" smtClean="0">
                <a:solidFill>
                  <a:schemeClr val="tx1"/>
                </a:solidFill>
              </a:rPr>
              <a:t> 2a</a:t>
            </a:r>
          </a:p>
          <a:p>
            <a:pPr eaLnBrk="1" fontAlgn="auto" hangingPunct="1">
              <a:spcAft>
                <a:spcPts val="0"/>
              </a:spcAft>
              <a:buFont typeface="Arial" pitchFamily="34" charset="0"/>
              <a:buNone/>
              <a:defRPr/>
            </a:pPr>
            <a:r>
              <a:rPr lang="lt-LT" dirty="0" smtClean="0">
                <a:solidFill>
                  <a:schemeClr val="tx1"/>
                </a:solidFill>
              </a:rPr>
              <a:t> </a:t>
            </a:r>
            <a:r>
              <a:rPr lang="lt-LT" sz="2600" b="1" dirty="0" smtClean="0">
                <a:solidFill>
                  <a:schemeClr val="tx1"/>
                </a:solidFill>
              </a:rPr>
              <a:t>tapyba ant šilko </a:t>
            </a:r>
          </a:p>
          <a:p>
            <a:pPr eaLnBrk="1" fontAlgn="auto" hangingPunct="1">
              <a:spcAft>
                <a:spcPts val="0"/>
              </a:spcAft>
              <a:buFont typeface="Arial" pitchFamily="34" charset="0"/>
              <a:buNone/>
              <a:defRPr/>
            </a:pPr>
            <a:r>
              <a:rPr lang="lt-LT" sz="2600" b="1" dirty="0" smtClean="0">
                <a:solidFill>
                  <a:schemeClr val="tx1"/>
                </a:solidFill>
              </a:rPr>
              <a:t>“Šilkinis Vilnius”</a:t>
            </a:r>
          </a:p>
          <a:p>
            <a:pPr eaLnBrk="1" fontAlgn="auto" hangingPunct="1">
              <a:spcAft>
                <a:spcPts val="0"/>
              </a:spcAft>
              <a:buFont typeface="Arial" pitchFamily="34" charset="0"/>
              <a:buNone/>
              <a:defRPr/>
            </a:pPr>
            <a:endParaRPr lang="lt-LT" sz="2600" b="1" dirty="0" smtClean="0">
              <a:solidFill>
                <a:schemeClr val="tx1"/>
              </a:solidFill>
            </a:endParaRPr>
          </a:p>
        </p:txBody>
      </p:sp>
      <p:sp>
        <p:nvSpPr>
          <p:cNvPr id="6" name="TextBox 5"/>
          <p:cNvSpPr txBox="1"/>
          <p:nvPr/>
        </p:nvSpPr>
        <p:spPr>
          <a:xfrm>
            <a:off x="3048000" y="6269038"/>
            <a:ext cx="2894013" cy="461962"/>
          </a:xfrm>
          <a:prstGeom prst="rect">
            <a:avLst/>
          </a:prstGeom>
          <a:noFill/>
        </p:spPr>
        <p:txBody>
          <a:bodyPr wrap="none">
            <a:spAutoFit/>
          </a:bodyPr>
          <a:lstStyle/>
          <a:p>
            <a:pPr fontAlgn="auto">
              <a:spcBef>
                <a:spcPts val="0"/>
              </a:spcBef>
              <a:spcAft>
                <a:spcPts val="0"/>
              </a:spcAft>
              <a:defRPr/>
            </a:pPr>
            <a:r>
              <a:rPr lang="lt-LT" sz="2400" dirty="0">
                <a:solidFill>
                  <a:schemeClr val="accent3">
                    <a:lumMod val="50000"/>
                  </a:schemeClr>
                </a:solidFill>
                <a:latin typeface="+mn-lt"/>
                <a:cs typeface="+mn-cs"/>
              </a:rPr>
              <a:t>Technologijos 2014m.</a:t>
            </a:r>
          </a:p>
        </p:txBody>
      </p:sp>
      <p:pic>
        <p:nvPicPr>
          <p:cNvPr id="2053" name="Picture 4" descr="http://www.modeliai.lt/uploads/images/logo%201/rotuse%20i%20internetini%20puslapi.jpg"/>
          <p:cNvPicPr>
            <a:picLocks noChangeAspect="1" noChangeArrowheads="1"/>
          </p:cNvPicPr>
          <p:nvPr/>
        </p:nvPicPr>
        <p:blipFill>
          <a:blip r:embed="rId2" cstate="print"/>
          <a:srcRect/>
          <a:stretch>
            <a:fillRect/>
          </a:stretch>
        </p:blipFill>
        <p:spPr bwMode="auto">
          <a:xfrm>
            <a:off x="6000750" y="322263"/>
            <a:ext cx="2286000" cy="1285875"/>
          </a:xfrm>
          <a:prstGeom prst="rect">
            <a:avLst/>
          </a:prstGeom>
          <a:noFill/>
          <a:ln w="9525">
            <a:noFill/>
            <a:miter lim="800000"/>
            <a:headEnd/>
            <a:tailEnd/>
          </a:ln>
        </p:spPr>
      </p:pic>
      <p:pic>
        <p:nvPicPr>
          <p:cNvPr id="2058" name="Picture 10" descr="D:\nuotraukos\VŽG darbai\2013-14\Parodos\Kurybiškumo diena\IMG_41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564904"/>
            <a:ext cx="3951784" cy="2631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ntraštė 1"/>
          <p:cNvSpPr>
            <a:spLocks noGrp="1"/>
          </p:cNvSpPr>
          <p:nvPr>
            <p:ph type="title"/>
          </p:nvPr>
        </p:nvSpPr>
        <p:spPr/>
        <p:txBody>
          <a:bodyPr/>
          <a:lstStyle/>
          <a:p>
            <a:r>
              <a:rPr lang="lt-LT" altLang="lt-LT" sz="2800" smtClean="0">
                <a:solidFill>
                  <a:srgbClr val="FF0000"/>
                </a:solidFill>
              </a:rPr>
              <a:t>Moksleivių kūrybinių darbų paroda Rotušėje</a:t>
            </a:r>
          </a:p>
        </p:txBody>
      </p:sp>
      <p:pic>
        <p:nvPicPr>
          <p:cNvPr id="3075" name="Picture 8" descr="D:\nuotraukos\VŽG darbai\2013-14\Parodos\Kurybiškumo diena\IMG_4172.JPG"/>
          <p:cNvPicPr>
            <a:picLocks noGrp="1" noChangeAspect="1" noChangeArrowheads="1"/>
          </p:cNvPicPr>
          <p:nvPr>
            <p:ph idx="1"/>
          </p:nvPr>
        </p:nvPicPr>
        <p:blipFill>
          <a:blip r:embed="rId2" cstate="print"/>
          <a:srcRect/>
          <a:stretch>
            <a:fillRect/>
          </a:stretch>
        </p:blipFill>
        <p:spPr>
          <a:xfrm>
            <a:off x="1174750" y="1600200"/>
            <a:ext cx="6794500" cy="452596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ntraštė 1"/>
          <p:cNvSpPr>
            <a:spLocks noGrp="1"/>
          </p:cNvSpPr>
          <p:nvPr>
            <p:ph type="title"/>
          </p:nvPr>
        </p:nvSpPr>
        <p:spPr>
          <a:xfrm>
            <a:off x="506413" y="7938"/>
            <a:ext cx="8229600" cy="1143000"/>
          </a:xfrm>
        </p:spPr>
        <p:txBody>
          <a:bodyPr/>
          <a:lstStyle/>
          <a:p>
            <a:r>
              <a:rPr lang="lt-LT" altLang="lt-LT" sz="3200" smtClean="0">
                <a:solidFill>
                  <a:srgbClr val="FF0000"/>
                </a:solidFill>
              </a:rPr>
              <a:t>Meno mokyklų auklėtinių pasirodymai</a:t>
            </a:r>
          </a:p>
        </p:txBody>
      </p:sp>
      <p:pic>
        <p:nvPicPr>
          <p:cNvPr id="14338" name="Picture 2" descr="D:\nuotraukos\VŽG darbai\2013-14\Parodos\Kurybiškumo diena\IMG_41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292625" y="1972205"/>
            <a:ext cx="5343246" cy="3558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339" name="Picture 3" descr="D:\nuotraukos\VŽG darbai\2013-14\Parodos\Kurybiškumo diena\IMG_418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1079882"/>
            <a:ext cx="4176464" cy="278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340" name="Picture 4" descr="D:\nuotraukos\VŽG darbai\2013-14\Parodos\Kurybiškumo diena\IMG_418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3641602"/>
            <a:ext cx="4176464" cy="278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ntraštė 1"/>
          <p:cNvSpPr>
            <a:spLocks noGrp="1"/>
          </p:cNvSpPr>
          <p:nvPr>
            <p:ph type="title"/>
          </p:nvPr>
        </p:nvSpPr>
        <p:spPr>
          <a:xfrm>
            <a:off x="4427538" y="274638"/>
            <a:ext cx="4465637" cy="6373812"/>
          </a:xfrm>
        </p:spPr>
        <p:txBody>
          <a:bodyPr/>
          <a:lstStyle/>
          <a:p>
            <a:r>
              <a:rPr lang="lt-LT" sz="1600" b="1" smtClean="0"/>
              <a:t>CreArt(Meno ir kultūros kūrėjų miestų tinklas) – bendradarbiavimo projektas, jungiantis 14 Europos miestų. </a:t>
            </a:r>
            <a:br>
              <a:rPr lang="lt-LT" sz="1600" b="1" smtClean="0"/>
            </a:br>
            <a:r>
              <a:rPr lang="lt-LT" sz="1600" b="1" smtClean="0"/>
              <a:t/>
            </a:r>
            <a:br>
              <a:rPr lang="lt-LT" sz="1600" b="1" smtClean="0"/>
            </a:br>
            <a:r>
              <a:rPr lang="lt-LT" sz="1600" b="1" smtClean="0"/>
              <a:t>Pagrindinis projekto tikslas – skatinti visų amžiaus grupių žmonių meninį  kūrybiškumą. </a:t>
            </a:r>
            <a:br>
              <a:rPr lang="lt-LT" sz="1600" b="1" smtClean="0"/>
            </a:br>
            <a:r>
              <a:rPr lang="lt-LT" sz="1600" b="1" smtClean="0"/>
              <a:t>Kiekviena Vilniaus meno mokykla didžiuojasi savo mokiniais bei jų laimėjimais konkursuose Lietuvoje ir užsienyje, tačiau vilniečiai bei miesto svečiai retai turi galimybę išvysti šiuos talentus viename renginyje.</a:t>
            </a:r>
            <a:br>
              <a:rPr lang="lt-LT" sz="1600" b="1" smtClean="0"/>
            </a:br>
            <a:r>
              <a:rPr lang="lt-LT" sz="1600" b="1" smtClean="0"/>
              <a:t> </a:t>
            </a:r>
            <a:br>
              <a:rPr lang="lt-LT" sz="1600" b="1" smtClean="0"/>
            </a:br>
            <a:r>
              <a:rPr lang="lt-LT" sz="1600" b="1" smtClean="0"/>
              <a:t>Nemokamame dviejų dalių renginyje, š.m. kovo 20 – 21 dienomis Vilniaus rotušėje (Didžioji g. 31), skirtame Europos kūrybos dienai paminėti, buvo galima išgirsti gabiausių sostinės muzikos mokyklų mokinių koncertą bei išvyksti geriausių dailės mokyklų, gimnazijų auklėtinių darbų parodą</a:t>
            </a:r>
            <a:r>
              <a:rPr lang="lt-LT" sz="1400" b="1" smtClean="0"/>
              <a:t>.</a:t>
            </a:r>
            <a:br>
              <a:rPr lang="lt-LT" sz="1400" b="1" smtClean="0"/>
            </a:br>
            <a:r>
              <a:rPr lang="lt-LT" sz="1400" b="1" smtClean="0"/>
              <a:t> </a:t>
            </a:r>
            <a:br>
              <a:rPr lang="lt-LT" sz="1400" b="1" smtClean="0"/>
            </a:br>
            <a:r>
              <a:rPr lang="lt-LT" sz="1600" b="1" smtClean="0"/>
              <a:t>Žirmūnų gimnazijai atstovavo </a:t>
            </a:r>
            <a:r>
              <a:rPr lang="en-US" sz="1600" b="1" smtClean="0"/>
              <a:t>2a klas</a:t>
            </a:r>
            <a:r>
              <a:rPr lang="lt-LT" sz="1600" b="1" smtClean="0"/>
              <a:t>ės moksleivės  Ugnė Girgždytė ir Monika Baltutytė </a:t>
            </a:r>
            <a:br>
              <a:rPr lang="lt-LT" sz="1600" b="1" smtClean="0"/>
            </a:br>
            <a:r>
              <a:rPr lang="lt-LT" sz="1600" b="1" smtClean="0"/>
              <a:t>(mokytoja Vaida Gailiūnienė),</a:t>
            </a:r>
            <a:br>
              <a:rPr lang="lt-LT" sz="1600" b="1" smtClean="0"/>
            </a:br>
            <a:r>
              <a:rPr lang="lt-LT" sz="1600" b="1" smtClean="0"/>
              <a:t> kurios pristatė projektinius darbus „Šilkinis Vilnius“ ( tapyba ant šilko).</a:t>
            </a:r>
            <a:br>
              <a:rPr lang="lt-LT" sz="1600" b="1" smtClean="0"/>
            </a:br>
            <a:endParaRPr lang="lt-LT" altLang="lt-LT" sz="1600" b="1" smtClean="0"/>
          </a:p>
        </p:txBody>
      </p:sp>
      <p:pic>
        <p:nvPicPr>
          <p:cNvPr id="5123" name="Picture 2" descr="D:\nuotraukos\VŽG darbai\2013-14\Parodos\Kurybiškumo diena\IMG_4149.JPG"/>
          <p:cNvPicPr>
            <a:picLocks noChangeAspect="1" noChangeArrowheads="1"/>
          </p:cNvPicPr>
          <p:nvPr/>
        </p:nvPicPr>
        <p:blipFill>
          <a:blip r:embed="rId2" cstate="print"/>
          <a:srcRect l="12943" t="9647" r="14220" b="14326"/>
          <a:stretch>
            <a:fillRect/>
          </a:stretch>
        </p:blipFill>
        <p:spPr bwMode="auto">
          <a:xfrm>
            <a:off x="179388" y="188913"/>
            <a:ext cx="4122737" cy="64595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56</Words>
  <Application>Microsoft Office PowerPoint</Application>
  <PresentationFormat>On-screen Show (4:3)</PresentationFormat>
  <Paragraphs>13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tema</vt:lpstr>
      <vt:lpstr>Vilniaus Rotušėje vyko  Europos Kūrybiškumo Diena  kovo 20 – 21 d.   </vt:lpstr>
      <vt:lpstr>Moksleivių kūrybinių darbų paroda Rotušėje</vt:lpstr>
      <vt:lpstr>Meno mokyklų auklėtinių pasirodymai</vt:lpstr>
      <vt:lpstr>CreArt(Meno ir kultūros kūrėjų miestų tinklas) – bendradarbiavimo projektas, jungiantis 14 Europos miestų.   Pagrindinis projekto tikslas – skatinti visų amžiaus grupių žmonių meninį  kūrybiškumą.  Kiekviena Vilniaus meno mokykla didžiuojasi savo mokiniais bei jų laimėjimais konkursuose Lietuvoje ir užsienyje, tačiau vilniečiai bei miesto svečiai retai turi galimybę išvysti šiuos talentus viename renginyje.   Nemokamame dviejų dalių renginyje, š.m. kovo 20 – 21 dienomis Vilniaus rotušėje (Didžioji g. 31), skirtame Europos kūrybos dienai paminėti, buvo galima išgirsti gabiausių sostinės muzikos mokyklų mokinių koncertą bei išvyksti geriausių dailės mokyklų, gimnazijų auklėtinių darbų parodą.   Žirmūnų gimnazijai atstovavo 2a klasės moksleivės  Ugnė Girgždytė ir Monika Baltutytė  (mokytoja Vaida Gailiūnienė),  kurios pristatė projektinius darbus „Šilkinis Vilnius“ ( tapyba ant šilko).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Europos Kūrybiškumo Diena Vilniaus Rotušėje  2014 metų kovo 20-21d.  nuo 17val.</dc:title>
  <dc:creator>Bendras</dc:creator>
  <cp:lastModifiedBy>darius</cp:lastModifiedBy>
  <cp:revision>15</cp:revision>
  <dcterms:created xsi:type="dcterms:W3CDTF">2014-03-17T07:33:23Z</dcterms:created>
  <dcterms:modified xsi:type="dcterms:W3CDTF">2014-03-27T06:40:40Z</dcterms:modified>
</cp:coreProperties>
</file>