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I:\2015\Tolimesnis%20mokymasi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I:\2015\Tolimesnis%20mokymasi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I:\2015\Tolimesnis%20mokymasi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I:\2015\Tolimesnis%20mokymasi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I:\2015\Tolimesnis%20mokyma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autoTitleDeleted val="1"/>
    <c:view3D>
      <c:rotX val="30"/>
      <c:rotY val="7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47"/>
          <c:dPt>
            <c:idx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-6.4921903739723813E-2"/>
                  <c:y val="-7.9312952129539427E-2"/>
                </c:manualLayout>
              </c:layout>
              <c:dLblPos val="bestFit"/>
              <c:showVal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3963050612121516E-2"/>
                  <c:y val="-6.8724840598910861E-2"/>
                </c:manualLayout>
              </c:layout>
              <c:dLblPos val="bestFit"/>
              <c:showVal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4361111809865708E-3"/>
                  <c:y val="3.1681490406347414E-2"/>
                </c:manualLayout>
              </c:layout>
              <c:dLblPos val="bestFit"/>
              <c:showVal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Sheet2!$D$7:$D$10</c:f>
              <c:strCache>
                <c:ptCount val="4"/>
                <c:pt idx="0">
                  <c:v>Universitetuose</c:v>
                </c:pt>
                <c:pt idx="1">
                  <c:v>Kolegijose</c:v>
                </c:pt>
                <c:pt idx="2">
                  <c:v>Nutraukė mokslus</c:v>
                </c:pt>
                <c:pt idx="3">
                  <c:v>Napateikė informacijos</c:v>
                </c:pt>
              </c:strCache>
            </c:strRef>
          </c:cat>
          <c:val>
            <c:numRef>
              <c:f>Sheet2!$E$7:$E$10</c:f>
              <c:numCache>
                <c:formatCode>General</c:formatCode>
                <c:ptCount val="4"/>
                <c:pt idx="0">
                  <c:v>171</c:v>
                </c:pt>
                <c:pt idx="1">
                  <c:v>3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76117387500476"/>
          <c:y val="0.87778150077056749"/>
          <c:w val="0.46296064894062156"/>
          <c:h val="0.1047066442551693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autoTitleDeleted val="1"/>
    <c:view3D>
      <c:rotX val="50"/>
      <c:rotY val="11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978848745860964E-2"/>
          <c:y val="0.14547323919121724"/>
          <c:w val="0.84496440533987649"/>
          <c:h val="0.77696126212459193"/>
        </c:manualLayout>
      </c:layout>
      <c:pie3DChart>
        <c:varyColors val="1"/>
        <c:ser>
          <c:idx val="0"/>
          <c:order val="0"/>
          <c:explosion val="36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-0.16779671730609344"/>
                  <c:y val="-0.14903323794197951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0931803722932052E-2"/>
                  <c:y val="-0.22403681306308157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4309767176457966E-2"/>
                  <c:y val="-8.8629799908279697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2808367190777097E-2"/>
                  <c:y val="-5.6221286024481856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8980578652147909E-2"/>
                  <c:y val="3.5090101270441806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CatName val="1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Sheet2!$D$15:$D$20</c:f>
              <c:strCache>
                <c:ptCount val="6"/>
                <c:pt idx="0">
                  <c:v>Lietuvoje</c:v>
                </c:pt>
                <c:pt idx="1">
                  <c:v>Didžiojoje Britanijoje</c:v>
                </c:pt>
                <c:pt idx="2">
                  <c:v>Jav</c:v>
                </c:pt>
                <c:pt idx="3">
                  <c:v>Olandijoje</c:v>
                </c:pt>
                <c:pt idx="4">
                  <c:v>Rusijoje</c:v>
                </c:pt>
                <c:pt idx="5">
                  <c:v>Vokietijoje</c:v>
                </c:pt>
              </c:strCache>
            </c:strRef>
          </c:cat>
          <c:val>
            <c:numRef>
              <c:f>Sheet2!$E$15:$E$20</c:f>
              <c:numCache>
                <c:formatCode>General</c:formatCode>
                <c:ptCount val="6"/>
                <c:pt idx="0">
                  <c:v>143</c:v>
                </c:pt>
                <c:pt idx="1">
                  <c:v>18</c:v>
                </c:pt>
                <c:pt idx="2">
                  <c:v>2</c:v>
                </c:pt>
                <c:pt idx="3">
                  <c:v>5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Sheet2!$A$24:$A$33</c:f>
              <c:strCache>
                <c:ptCount val="10"/>
                <c:pt idx="0">
                  <c:v>Aleksandro Stulginskio Universitetas</c:v>
                </c:pt>
                <c:pt idx="1">
                  <c:v>ISM Vadybos ir ekonomikos universitetas</c:v>
                </c:pt>
                <c:pt idx="2">
                  <c:v>Kauno technologijos universitetas</c:v>
                </c:pt>
                <c:pt idx="3">
                  <c:v>Lietuvos Edukologijos universitetas</c:v>
                </c:pt>
                <c:pt idx="4">
                  <c:v>Lietuvos muzikos ir teatro akademija </c:v>
                </c:pt>
                <c:pt idx="5">
                  <c:v>Lietuvos sveikatos mokslų universitetas</c:v>
                </c:pt>
                <c:pt idx="6">
                  <c:v>Vytauto Didžiojo universitetas</c:v>
                </c:pt>
                <c:pt idx="7">
                  <c:v>Vilniaus Dailės Akademijoje</c:v>
                </c:pt>
                <c:pt idx="8">
                  <c:v>Vilniaus Gedimino technikos universitetas</c:v>
                </c:pt>
                <c:pt idx="9">
                  <c:v>Vilniaus Universitetas</c:v>
                </c:pt>
              </c:strCache>
            </c:strRef>
          </c:cat>
          <c:val>
            <c:numRef>
              <c:f>Sheet2!$B$24:$B$33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16</c:v>
                </c:pt>
                <c:pt idx="9">
                  <c:v>76</c:v>
                </c:pt>
              </c:numCache>
            </c:numRef>
          </c:val>
        </c:ser>
        <c:dLbls>
          <c:showVal val="1"/>
        </c:dLbls>
        <c:shape val="box"/>
        <c:axId val="75164672"/>
        <c:axId val="74785536"/>
        <c:axId val="0"/>
      </c:bar3DChart>
      <c:catAx>
        <c:axId val="751646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4785536"/>
        <c:crosses val="autoZero"/>
        <c:auto val="1"/>
        <c:lblAlgn val="ctr"/>
        <c:lblOffset val="100"/>
      </c:catAx>
      <c:valAx>
        <c:axId val="747855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516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Sheet2!$A$6:$A$19</c:f>
              <c:strCache>
                <c:ptCount val="14"/>
                <c:pt idx="0">
                  <c:v>Žemės ūkis ir veterinarija</c:v>
                </c:pt>
                <c:pt idx="1">
                  <c:v>Biomedicinos mokslai</c:v>
                </c:pt>
                <c:pt idx="2">
                  <c:v>Gamtos mokslai</c:v>
                </c:pt>
                <c:pt idx="3">
                  <c:v>Humanitariniai mokslai</c:v>
                </c:pt>
                <c:pt idx="4">
                  <c:v>Komunikacija</c:v>
                </c:pt>
                <c:pt idx="5">
                  <c:v>Matematika ir kompiuterių mokslas</c:v>
                </c:pt>
                <c:pt idx="6">
                  <c:v>Medicina ir sveikata</c:v>
                </c:pt>
                <c:pt idx="7">
                  <c:v>Menai</c:v>
                </c:pt>
                <c:pt idx="8">
                  <c:v>Istorija, filosofija, teologija ir kultūros studijos</c:v>
                </c:pt>
                <c:pt idx="9">
                  <c:v>Švietimas ir ugdymas</c:v>
                </c:pt>
                <c:pt idx="10">
                  <c:v>Technologijos mokslai</c:v>
                </c:pt>
                <c:pt idx="11">
                  <c:v>Teisė</c:v>
                </c:pt>
                <c:pt idx="12">
                  <c:v>Verslas ir vadyba</c:v>
                </c:pt>
                <c:pt idx="13">
                  <c:v>Gyvybės mokslai</c:v>
                </c:pt>
              </c:strCache>
            </c:strRef>
          </c:cat>
          <c:val>
            <c:numRef>
              <c:f>Sheet2!$B$6:$B$19</c:f>
              <c:numCache>
                <c:formatCode>General</c:formatCode>
                <c:ptCount val="14"/>
                <c:pt idx="0">
                  <c:v>1</c:v>
                </c:pt>
                <c:pt idx="1">
                  <c:v>12</c:v>
                </c:pt>
                <c:pt idx="2">
                  <c:v>7</c:v>
                </c:pt>
                <c:pt idx="3">
                  <c:v>6</c:v>
                </c:pt>
                <c:pt idx="4">
                  <c:v>10</c:v>
                </c:pt>
                <c:pt idx="5">
                  <c:v>17</c:v>
                </c:pt>
                <c:pt idx="6">
                  <c:v>36</c:v>
                </c:pt>
                <c:pt idx="7">
                  <c:v>1</c:v>
                </c:pt>
                <c:pt idx="8">
                  <c:v>35</c:v>
                </c:pt>
                <c:pt idx="9">
                  <c:v>2</c:v>
                </c:pt>
                <c:pt idx="10">
                  <c:v>17</c:v>
                </c:pt>
                <c:pt idx="11">
                  <c:v>2</c:v>
                </c:pt>
                <c:pt idx="12">
                  <c:v>14</c:v>
                </c:pt>
                <c:pt idx="13">
                  <c:v>1</c:v>
                </c:pt>
              </c:numCache>
            </c:numRef>
          </c:val>
        </c:ser>
        <c:dLbls>
          <c:showVal val="1"/>
        </c:dLbls>
        <c:shape val="box"/>
        <c:axId val="74818688"/>
        <c:axId val="74820224"/>
        <c:axId val="0"/>
      </c:bar3DChart>
      <c:catAx>
        <c:axId val="748186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4820224"/>
        <c:crosses val="autoZero"/>
        <c:auto val="1"/>
        <c:lblAlgn val="ctr"/>
        <c:lblOffset val="100"/>
      </c:catAx>
      <c:valAx>
        <c:axId val="748202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481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dirty="0"/>
              <a:t>Finansavimo šaltiniai</a:t>
            </a:r>
          </a:p>
        </c:rich>
      </c:tx>
      <c:layout/>
      <c:spPr>
        <a:noFill/>
        <a:ln>
          <a:noFill/>
        </a:ln>
        <a:effectLst/>
      </c:spPr>
    </c:title>
    <c:plotArea>
      <c:layout/>
      <c:doughnutChart>
        <c:varyColors val="1"/>
        <c:ser>
          <c:idx val="0"/>
          <c:order val="0"/>
          <c:dPt>
            <c:idx val="0"/>
            <c:explosion val="16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explosion val="12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0.15290943964237422"/>
                  <c:y val="3.340067162964705E-2"/>
                </c:manualLayout>
              </c:layout>
              <c:showVal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1058629116993139"/>
                  <c:y val="0.13986531244914699"/>
                </c:manualLayout>
              </c:layout>
              <c:showVal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1436828427739662E-2"/>
                  <c:y val="-0.19622894582417638"/>
                </c:manualLayout>
              </c:layout>
              <c:showVal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Val val="1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Sheet2!$D$25:$D$27</c:f>
              <c:strCache>
                <c:ptCount val="3"/>
                <c:pt idx="0">
                  <c:v>valstybės finansuojama</c:v>
                </c:pt>
                <c:pt idx="1">
                  <c:v>Iš dalies finansuojama</c:v>
                </c:pt>
                <c:pt idx="2">
                  <c:v>Asmeninės lėšos</c:v>
                </c:pt>
              </c:strCache>
            </c:strRef>
          </c:cat>
          <c:val>
            <c:numRef>
              <c:f>Sheet2!$E$25:$E$27</c:f>
              <c:numCache>
                <c:formatCode>General</c:formatCode>
                <c:ptCount val="3"/>
                <c:pt idx="0">
                  <c:v>116</c:v>
                </c:pt>
                <c:pt idx="1">
                  <c:v>1</c:v>
                </c:pt>
                <c:pt idx="2">
                  <c:v>53</c:v>
                </c:pt>
              </c:numCache>
            </c:numRef>
          </c:val>
        </c:ser>
        <c:dLbls>
          <c:showVal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42356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1130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43808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0630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68986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9935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7257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53341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46448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09564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96912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9216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Tolimesnė veikla</a:t>
            </a:r>
            <a:endParaRPr lang="lt-LT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30484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6570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Valstybės, kuriose mokslus tęsia mūsų mokiniai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35532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97503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Mokosi Lietuvos universitetuose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114705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22537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Pasiskirstymas</a:t>
            </a:r>
            <a:r>
              <a:rPr lang="lt-LT" baseline="0" dirty="0" smtClean="0"/>
              <a:t> pagal studijų kryptis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92350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866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Finansavimo šaltiniai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237097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683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50</Words>
  <Application>Microsoft Office PowerPoint</Application>
  <PresentationFormat>Pasirinktinai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6" baseType="lpstr">
      <vt:lpstr>Office Theme</vt:lpstr>
      <vt:lpstr>Tolimesnė veikla</vt:lpstr>
      <vt:lpstr>Valstybės, kuriose mokslus tęsia mūsų mokiniai</vt:lpstr>
      <vt:lpstr>Mokosi Lietuvos universitetuose</vt:lpstr>
      <vt:lpstr>Pasiskirstymas pagal studijų kryptis</vt:lpstr>
      <vt:lpstr>Finansavimo šaltiniai</vt:lpstr>
    </vt:vector>
  </TitlesOfParts>
  <Company>Vilniaus Žirmūnų gimnazija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VILNIAUS ŽIRMŪNŲ GIMNAZIJOS 2014–2015 M. M.    PUP PATIKRINIMO IR BRANDOS EGZAMINŲ REZULTATAI</dc:title>
  <dc:creator>Edmundas Grigaliūnas</dc:creator>
  <cp:lastModifiedBy>admin</cp:lastModifiedBy>
  <cp:revision>14</cp:revision>
  <dcterms:created xsi:type="dcterms:W3CDTF">2015-10-27T04:00:47Z</dcterms:created>
  <dcterms:modified xsi:type="dcterms:W3CDTF">2016-01-12T07:09:05Z</dcterms:modified>
</cp:coreProperties>
</file>