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2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2015\rezultatai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I:\2015\rezultatai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I:\2015\rezultatai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I:\2015\rezultatai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I:\2015\rezultatai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I:\2015\rezultatai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I:\2015\rezultatai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I:\2015\rezultatai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I:\2015\rezultatai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I:\2015\rezultatai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4"/>
  <c:chart>
    <c:title>
      <c:tx>
        <c:rich>
          <a:bodyPr/>
          <a:lstStyle/>
          <a:p>
            <a:pPr>
              <a:defRPr/>
            </a:pPr>
            <a:r>
              <a:rPr lang="lt-LT"/>
              <a:t>Lietuvių kalba ir literatūra</a:t>
            </a:r>
          </a:p>
        </c:rich>
      </c:tx>
      <c:layout/>
    </c:title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Lapas2!$B$1:$J$2</c:f>
              <c:multiLvlStrCache>
                <c:ptCount val="9"/>
                <c:lvl>
                  <c:pt idx="0">
                    <c:v>2013 m.</c:v>
                  </c:pt>
                  <c:pt idx="1">
                    <c:v>2014 m.</c:v>
                  </c:pt>
                  <c:pt idx="2">
                    <c:v>2015 m.</c:v>
                  </c:pt>
                  <c:pt idx="3">
                    <c:v>2013 m.</c:v>
                  </c:pt>
                  <c:pt idx="4">
                    <c:v>2014 m.</c:v>
                  </c:pt>
                  <c:pt idx="5">
                    <c:v>2015 m.</c:v>
                  </c:pt>
                  <c:pt idx="6">
                    <c:v>2013 m.</c:v>
                  </c:pt>
                  <c:pt idx="7">
                    <c:v>2014 m.</c:v>
                  </c:pt>
                  <c:pt idx="8">
                    <c:v>2015 m.</c:v>
                  </c:pt>
                </c:lvl>
                <c:lvl>
                  <c:pt idx="0">
                    <c:v>Patenkinamas lygmuo</c:v>
                  </c:pt>
                  <c:pt idx="3">
                    <c:v>Pagrindinis lygmuo</c:v>
                  </c:pt>
                  <c:pt idx="6">
                    <c:v>Aukštesnis lygmuo</c:v>
                  </c:pt>
                </c:lvl>
              </c:multiLvlStrCache>
            </c:multiLvlStrRef>
          </c:cat>
          <c:val>
            <c:numRef>
              <c:f>Lapas2!$B$3:$J$3</c:f>
              <c:numCache>
                <c:formatCode>0.00</c:formatCode>
                <c:ptCount val="9"/>
                <c:pt idx="0">
                  <c:v>8.02</c:v>
                </c:pt>
                <c:pt idx="1">
                  <c:v>2.2099447513812156</c:v>
                </c:pt>
                <c:pt idx="2">
                  <c:v>6.6298342541436455</c:v>
                </c:pt>
                <c:pt idx="3">
                  <c:v>49.06</c:v>
                </c:pt>
                <c:pt idx="4">
                  <c:v>49.171270718232044</c:v>
                </c:pt>
                <c:pt idx="5">
                  <c:v>54.696132596685096</c:v>
                </c:pt>
                <c:pt idx="6">
                  <c:v>42.92</c:v>
                </c:pt>
                <c:pt idx="7">
                  <c:v>48.618784530386741</c:v>
                </c:pt>
                <c:pt idx="8">
                  <c:v>38.674033149171279</c:v>
                </c:pt>
              </c:numCache>
            </c:numRef>
          </c:val>
        </c:ser>
        <c:dLbls/>
        <c:shape val="box"/>
        <c:axId val="57316864"/>
        <c:axId val="57318400"/>
        <c:axId val="0"/>
      </c:bar3DChart>
      <c:catAx>
        <c:axId val="57316864"/>
        <c:scaling>
          <c:orientation val="minMax"/>
        </c:scaling>
        <c:axPos val="b"/>
        <c:numFmt formatCode="General" sourceLinked="1"/>
        <c:majorTickMark val="none"/>
        <c:tickLblPos val="nextTo"/>
        <c:crossAx val="57318400"/>
        <c:crosses val="autoZero"/>
        <c:auto val="1"/>
        <c:lblAlgn val="ctr"/>
        <c:lblOffset val="100"/>
      </c:catAx>
      <c:valAx>
        <c:axId val="57318400"/>
        <c:scaling>
          <c:orientation val="minMax"/>
        </c:scaling>
        <c:axPos val="l"/>
        <c:majorGridlines/>
        <c:numFmt formatCode="0.00" sourceLinked="1"/>
        <c:majorTickMark val="none"/>
        <c:tickLblPos val="nextTo"/>
        <c:crossAx val="573168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5"/>
  <c:chart>
    <c:autoTitleDeleted val="1"/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Lapas2!$B$1:$J$2</c:f>
              <c:multiLvlStrCache>
                <c:ptCount val="9"/>
                <c:lvl>
                  <c:pt idx="0">
                    <c:v>2013 m.</c:v>
                  </c:pt>
                  <c:pt idx="1">
                    <c:v>2014 m.</c:v>
                  </c:pt>
                  <c:pt idx="2">
                    <c:v>2015 m.</c:v>
                  </c:pt>
                  <c:pt idx="3">
                    <c:v>2013 m.</c:v>
                  </c:pt>
                  <c:pt idx="4">
                    <c:v>2014 m.</c:v>
                  </c:pt>
                  <c:pt idx="5">
                    <c:v>2015 m.</c:v>
                  </c:pt>
                  <c:pt idx="6">
                    <c:v>2013 m.</c:v>
                  </c:pt>
                  <c:pt idx="7">
                    <c:v>2014 m.</c:v>
                  </c:pt>
                  <c:pt idx="8">
                    <c:v>2015 m.</c:v>
                  </c:pt>
                </c:lvl>
                <c:lvl>
                  <c:pt idx="0">
                    <c:v>Patenkinamas lygmuo</c:v>
                  </c:pt>
                  <c:pt idx="3">
                    <c:v>Pagrindinis lygmuo</c:v>
                  </c:pt>
                  <c:pt idx="6">
                    <c:v>Aukštesnis lygmuo</c:v>
                  </c:pt>
                </c:lvl>
              </c:multiLvlStrCache>
            </c:multiLvlStrRef>
          </c:cat>
          <c:val>
            <c:numRef>
              <c:f>Lapas2!$B$6:$J$6</c:f>
              <c:numCache>
                <c:formatCode>0.00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36.36</c:v>
                </c:pt>
                <c:pt idx="4">
                  <c:v>10</c:v>
                </c:pt>
                <c:pt idx="5">
                  <c:v>10</c:v>
                </c:pt>
                <c:pt idx="6">
                  <c:v>63.64</c:v>
                </c:pt>
                <c:pt idx="7">
                  <c:v>90</c:v>
                </c:pt>
                <c:pt idx="8">
                  <c:v>90</c:v>
                </c:pt>
              </c:numCache>
            </c:numRef>
          </c:val>
        </c:ser>
        <c:dLbls>
          <c:showVal val="1"/>
        </c:dLbls>
        <c:shape val="box"/>
        <c:axId val="66789376"/>
        <c:axId val="66790912"/>
        <c:axId val="0"/>
      </c:bar3DChart>
      <c:catAx>
        <c:axId val="66789376"/>
        <c:scaling>
          <c:orientation val="minMax"/>
        </c:scaling>
        <c:axPos val="b"/>
        <c:numFmt formatCode="General" sourceLinked="1"/>
        <c:majorTickMark val="none"/>
        <c:tickLblPos val="nextTo"/>
        <c:crossAx val="66790912"/>
        <c:crosses val="autoZero"/>
        <c:auto val="1"/>
        <c:lblAlgn val="ctr"/>
        <c:lblOffset val="100"/>
      </c:catAx>
      <c:valAx>
        <c:axId val="66790912"/>
        <c:scaling>
          <c:orientation val="minMax"/>
        </c:scaling>
        <c:delete val="1"/>
        <c:axPos val="l"/>
        <c:numFmt formatCode="0.00" sourceLinked="1"/>
        <c:tickLblPos val="none"/>
        <c:crossAx val="6678937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chart>
    <c:title>
      <c:tx>
        <c:rich>
          <a:bodyPr/>
          <a:lstStyle/>
          <a:p>
            <a:pPr>
              <a:defRPr/>
            </a:pPr>
            <a:r>
              <a:rPr lang="lt-LT"/>
              <a:t>Užsienio kalba (anglų)</a:t>
            </a:r>
          </a:p>
        </c:rich>
      </c:tx>
      <c:layout/>
    </c:title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Lapas2!$B$1:$J$2</c:f>
              <c:multiLvlStrCache>
                <c:ptCount val="9"/>
                <c:lvl>
                  <c:pt idx="0">
                    <c:v>2013 m.</c:v>
                  </c:pt>
                  <c:pt idx="1">
                    <c:v>2014 m.</c:v>
                  </c:pt>
                  <c:pt idx="2">
                    <c:v>2015 m.</c:v>
                  </c:pt>
                  <c:pt idx="3">
                    <c:v>2013 m.</c:v>
                  </c:pt>
                  <c:pt idx="4">
                    <c:v>2014 m.</c:v>
                  </c:pt>
                  <c:pt idx="5">
                    <c:v>2015 m.</c:v>
                  </c:pt>
                  <c:pt idx="6">
                    <c:v>2013 m.</c:v>
                  </c:pt>
                  <c:pt idx="7">
                    <c:v>2014 m.</c:v>
                  </c:pt>
                  <c:pt idx="8">
                    <c:v>2015 m.</c:v>
                  </c:pt>
                </c:lvl>
                <c:lvl>
                  <c:pt idx="0">
                    <c:v>Patenkinamas lygmuo</c:v>
                  </c:pt>
                  <c:pt idx="3">
                    <c:v>Pagrindinis lygmuo</c:v>
                  </c:pt>
                  <c:pt idx="6">
                    <c:v>Aukštesnis lygmuo</c:v>
                  </c:pt>
                </c:lvl>
              </c:multiLvlStrCache>
            </c:multiLvlStrRef>
          </c:cat>
          <c:val>
            <c:numRef>
              <c:f>Lapas2!$B$4:$J$4</c:f>
              <c:numCache>
                <c:formatCode>0.00</c:formatCode>
                <c:ptCount val="9"/>
                <c:pt idx="0">
                  <c:v>0.68</c:v>
                </c:pt>
                <c:pt idx="1">
                  <c:v>0.68965517241379337</c:v>
                </c:pt>
                <c:pt idx="2">
                  <c:v>0</c:v>
                </c:pt>
                <c:pt idx="3">
                  <c:v>23.29</c:v>
                </c:pt>
                <c:pt idx="4">
                  <c:v>46.896551724137936</c:v>
                </c:pt>
                <c:pt idx="5">
                  <c:v>30.952380952380949</c:v>
                </c:pt>
                <c:pt idx="6">
                  <c:v>76.03</c:v>
                </c:pt>
                <c:pt idx="7">
                  <c:v>52.41379310344827</c:v>
                </c:pt>
                <c:pt idx="8">
                  <c:v>69.047619047619079</c:v>
                </c:pt>
              </c:numCache>
            </c:numRef>
          </c:val>
        </c:ser>
        <c:dLbls>
          <c:showVal val="1"/>
        </c:dLbls>
        <c:shape val="box"/>
        <c:axId val="56159616"/>
        <c:axId val="64545920"/>
        <c:axId val="0"/>
      </c:bar3DChart>
      <c:catAx>
        <c:axId val="56159616"/>
        <c:scaling>
          <c:orientation val="minMax"/>
        </c:scaling>
        <c:axPos val="b"/>
        <c:numFmt formatCode="General" sourceLinked="1"/>
        <c:majorTickMark val="none"/>
        <c:tickLblPos val="nextTo"/>
        <c:crossAx val="64545920"/>
        <c:crosses val="autoZero"/>
        <c:auto val="1"/>
        <c:lblAlgn val="ctr"/>
        <c:lblOffset val="100"/>
      </c:catAx>
      <c:valAx>
        <c:axId val="64545920"/>
        <c:scaling>
          <c:orientation val="minMax"/>
        </c:scaling>
        <c:delete val="1"/>
        <c:axPos val="l"/>
        <c:numFmt formatCode="0.00" sourceLinked="1"/>
        <c:tickLblPos val="none"/>
        <c:crossAx val="561596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4"/>
  <c:chart>
    <c:title>
      <c:tx>
        <c:rich>
          <a:bodyPr/>
          <a:lstStyle/>
          <a:p>
            <a:pPr>
              <a:defRPr/>
            </a:pPr>
            <a:r>
              <a:rPr lang="lt-LT"/>
              <a:t>Matematika</a:t>
            </a:r>
          </a:p>
        </c:rich>
      </c:tx>
      <c:layout/>
    </c:title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Lapas2!$B$1:$J$2</c:f>
              <c:multiLvlStrCache>
                <c:ptCount val="9"/>
                <c:lvl>
                  <c:pt idx="0">
                    <c:v>2013 m.</c:v>
                  </c:pt>
                  <c:pt idx="1">
                    <c:v>2014 m.</c:v>
                  </c:pt>
                  <c:pt idx="2">
                    <c:v>2015 m.</c:v>
                  </c:pt>
                  <c:pt idx="3">
                    <c:v>2013 m.</c:v>
                  </c:pt>
                  <c:pt idx="4">
                    <c:v>2014 m.</c:v>
                  </c:pt>
                  <c:pt idx="5">
                    <c:v>2015 m.</c:v>
                  </c:pt>
                  <c:pt idx="6">
                    <c:v>2013 m.</c:v>
                  </c:pt>
                  <c:pt idx="7">
                    <c:v>2014 m.</c:v>
                  </c:pt>
                  <c:pt idx="8">
                    <c:v>2015 m.</c:v>
                  </c:pt>
                </c:lvl>
                <c:lvl>
                  <c:pt idx="0">
                    <c:v>Patenkinamas lygmuo</c:v>
                  </c:pt>
                  <c:pt idx="3">
                    <c:v>Pagrindinis lygmuo</c:v>
                  </c:pt>
                  <c:pt idx="6">
                    <c:v>Aukštesnis lygmuo</c:v>
                  </c:pt>
                </c:lvl>
              </c:multiLvlStrCache>
            </c:multiLvlStrRef>
          </c:cat>
          <c:val>
            <c:numRef>
              <c:f>Lapas2!$B$8:$J$8</c:f>
              <c:numCache>
                <c:formatCode>0.00</c:formatCode>
                <c:ptCount val="9"/>
                <c:pt idx="0">
                  <c:v>1.33</c:v>
                </c:pt>
                <c:pt idx="1">
                  <c:v>5.1282051282051277</c:v>
                </c:pt>
                <c:pt idx="2">
                  <c:v>5.1612903225806459</c:v>
                </c:pt>
                <c:pt idx="3">
                  <c:v>47.68</c:v>
                </c:pt>
                <c:pt idx="4">
                  <c:v>42.948717948717956</c:v>
                </c:pt>
                <c:pt idx="5">
                  <c:v>47.096774193548384</c:v>
                </c:pt>
                <c:pt idx="6">
                  <c:v>50.99</c:v>
                </c:pt>
                <c:pt idx="7">
                  <c:v>51.923076923076934</c:v>
                </c:pt>
                <c:pt idx="8">
                  <c:v>47.741935483870968</c:v>
                </c:pt>
              </c:numCache>
            </c:numRef>
          </c:val>
        </c:ser>
        <c:dLbls>
          <c:showVal val="1"/>
        </c:dLbls>
        <c:shape val="box"/>
        <c:axId val="64939520"/>
        <c:axId val="64941056"/>
        <c:axId val="0"/>
      </c:bar3DChart>
      <c:catAx>
        <c:axId val="64939520"/>
        <c:scaling>
          <c:orientation val="minMax"/>
        </c:scaling>
        <c:axPos val="b"/>
        <c:numFmt formatCode="General" sourceLinked="1"/>
        <c:majorTickMark val="none"/>
        <c:tickLblPos val="nextTo"/>
        <c:crossAx val="64941056"/>
        <c:crosses val="autoZero"/>
        <c:auto val="1"/>
        <c:lblAlgn val="ctr"/>
        <c:lblOffset val="100"/>
      </c:catAx>
      <c:valAx>
        <c:axId val="64941056"/>
        <c:scaling>
          <c:orientation val="minMax"/>
        </c:scaling>
        <c:delete val="1"/>
        <c:axPos val="l"/>
        <c:numFmt formatCode="0.00" sourceLinked="1"/>
        <c:tickLblPos val="none"/>
        <c:crossAx val="649395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chart>
    <c:title>
      <c:tx>
        <c:rich>
          <a:bodyPr/>
          <a:lstStyle/>
          <a:p>
            <a:pPr>
              <a:defRPr/>
            </a:pPr>
            <a:r>
              <a:rPr lang="lt-LT"/>
              <a:t>Istorija</a:t>
            </a:r>
          </a:p>
        </c:rich>
      </c:tx>
      <c:layout/>
    </c:title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Lapas2!$B$1:$J$2</c:f>
              <c:multiLvlStrCache>
                <c:ptCount val="9"/>
                <c:lvl>
                  <c:pt idx="0">
                    <c:v>2013 m.</c:v>
                  </c:pt>
                  <c:pt idx="1">
                    <c:v>2014 m.</c:v>
                  </c:pt>
                  <c:pt idx="2">
                    <c:v>2015 m.</c:v>
                  </c:pt>
                  <c:pt idx="3">
                    <c:v>2013 m.</c:v>
                  </c:pt>
                  <c:pt idx="4">
                    <c:v>2014 m.</c:v>
                  </c:pt>
                  <c:pt idx="5">
                    <c:v>2015 m.</c:v>
                  </c:pt>
                  <c:pt idx="6">
                    <c:v>2013 m.</c:v>
                  </c:pt>
                  <c:pt idx="7">
                    <c:v>2014 m.</c:v>
                  </c:pt>
                  <c:pt idx="8">
                    <c:v>2015 m.</c:v>
                  </c:pt>
                </c:lvl>
                <c:lvl>
                  <c:pt idx="0">
                    <c:v>Patenkinamas lygmuo</c:v>
                  </c:pt>
                  <c:pt idx="3">
                    <c:v>Pagrindinis lygmuo</c:v>
                  </c:pt>
                  <c:pt idx="6">
                    <c:v>Aukštesnis lygmuo</c:v>
                  </c:pt>
                </c:lvl>
              </c:multiLvlStrCache>
            </c:multiLvlStrRef>
          </c:cat>
          <c:val>
            <c:numRef>
              <c:f>Lapas2!$B$13:$J$13</c:f>
              <c:numCache>
                <c:formatCode>0.00</c:formatCode>
                <c:ptCount val="9"/>
                <c:pt idx="0">
                  <c:v>0.81</c:v>
                </c:pt>
                <c:pt idx="1">
                  <c:v>1.9801980198019804</c:v>
                </c:pt>
                <c:pt idx="2">
                  <c:v>0.99009900990099009</c:v>
                </c:pt>
                <c:pt idx="3">
                  <c:v>52.849999999999994</c:v>
                </c:pt>
                <c:pt idx="4">
                  <c:v>80.198019801980209</c:v>
                </c:pt>
                <c:pt idx="5">
                  <c:v>57.42574257425742</c:v>
                </c:pt>
                <c:pt idx="6">
                  <c:v>46.339999999999996</c:v>
                </c:pt>
                <c:pt idx="7">
                  <c:v>17.82178217821782</c:v>
                </c:pt>
                <c:pt idx="8">
                  <c:v>41.584158415841578</c:v>
                </c:pt>
              </c:numCache>
            </c:numRef>
          </c:val>
        </c:ser>
        <c:dLbls>
          <c:showVal val="1"/>
        </c:dLbls>
        <c:shape val="box"/>
        <c:axId val="65031552"/>
        <c:axId val="66376832"/>
        <c:axId val="0"/>
      </c:bar3DChart>
      <c:catAx>
        <c:axId val="65031552"/>
        <c:scaling>
          <c:orientation val="minMax"/>
        </c:scaling>
        <c:axPos val="b"/>
        <c:numFmt formatCode="General" sourceLinked="1"/>
        <c:majorTickMark val="none"/>
        <c:tickLblPos val="nextTo"/>
        <c:crossAx val="66376832"/>
        <c:crosses val="autoZero"/>
        <c:auto val="1"/>
        <c:lblAlgn val="ctr"/>
        <c:lblOffset val="100"/>
      </c:catAx>
      <c:valAx>
        <c:axId val="66376832"/>
        <c:scaling>
          <c:orientation val="minMax"/>
        </c:scaling>
        <c:delete val="1"/>
        <c:axPos val="l"/>
        <c:numFmt formatCode="0.00" sourceLinked="1"/>
        <c:tickLblPos val="none"/>
        <c:crossAx val="650315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5"/>
  <c:chart>
    <c:autoTitleDeleted val="1"/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Lapas2!$B$1:$J$2</c:f>
              <c:multiLvlStrCache>
                <c:ptCount val="9"/>
                <c:lvl>
                  <c:pt idx="0">
                    <c:v>2013 m.</c:v>
                  </c:pt>
                  <c:pt idx="1">
                    <c:v>2014 m.</c:v>
                  </c:pt>
                  <c:pt idx="2">
                    <c:v>2015 m.</c:v>
                  </c:pt>
                  <c:pt idx="3">
                    <c:v>2013 m.</c:v>
                  </c:pt>
                  <c:pt idx="4">
                    <c:v>2014 m.</c:v>
                  </c:pt>
                  <c:pt idx="5">
                    <c:v>2015 m.</c:v>
                  </c:pt>
                  <c:pt idx="6">
                    <c:v>2013 m.</c:v>
                  </c:pt>
                  <c:pt idx="7">
                    <c:v>2014 m.</c:v>
                  </c:pt>
                  <c:pt idx="8">
                    <c:v>2015 m.</c:v>
                  </c:pt>
                </c:lvl>
                <c:lvl>
                  <c:pt idx="0">
                    <c:v>Patenkinamas lygmuo</c:v>
                  </c:pt>
                  <c:pt idx="3">
                    <c:v>Pagrindinis lygmuo</c:v>
                  </c:pt>
                  <c:pt idx="6">
                    <c:v>Aukštesnis lygmuo</c:v>
                  </c:pt>
                </c:lvl>
              </c:multiLvlStrCache>
            </c:multiLvlStrRef>
          </c:cat>
          <c:val>
            <c:numRef>
              <c:f>Lapas2!$B$9:$J$9</c:f>
              <c:numCache>
                <c:formatCode>0.00</c:formatCode>
                <c:ptCount val="9"/>
                <c:pt idx="0">
                  <c:v>21.05</c:v>
                </c:pt>
                <c:pt idx="1">
                  <c:v>5.2631578947368416</c:v>
                </c:pt>
                <c:pt idx="2">
                  <c:v>5.8823529411764692</c:v>
                </c:pt>
                <c:pt idx="3">
                  <c:v>21.05</c:v>
                </c:pt>
                <c:pt idx="4">
                  <c:v>31.578947368421048</c:v>
                </c:pt>
                <c:pt idx="5">
                  <c:v>11.76470588235294</c:v>
                </c:pt>
                <c:pt idx="6">
                  <c:v>57.9</c:v>
                </c:pt>
                <c:pt idx="7">
                  <c:v>63.157894736842088</c:v>
                </c:pt>
                <c:pt idx="8">
                  <c:v>82.352941176470551</c:v>
                </c:pt>
              </c:numCache>
            </c:numRef>
          </c:val>
        </c:ser>
        <c:dLbls>
          <c:showVal val="1"/>
        </c:dLbls>
        <c:shape val="box"/>
        <c:axId val="66398464"/>
        <c:axId val="66408448"/>
        <c:axId val="0"/>
      </c:bar3DChart>
      <c:catAx>
        <c:axId val="66398464"/>
        <c:scaling>
          <c:orientation val="minMax"/>
        </c:scaling>
        <c:axPos val="b"/>
        <c:numFmt formatCode="General" sourceLinked="1"/>
        <c:majorTickMark val="none"/>
        <c:tickLblPos val="nextTo"/>
        <c:crossAx val="66408448"/>
        <c:crosses val="autoZero"/>
        <c:auto val="1"/>
        <c:lblAlgn val="ctr"/>
        <c:lblOffset val="100"/>
      </c:catAx>
      <c:valAx>
        <c:axId val="66408448"/>
        <c:scaling>
          <c:orientation val="minMax"/>
        </c:scaling>
        <c:delete val="1"/>
        <c:axPos val="l"/>
        <c:numFmt formatCode="0.00" sourceLinked="1"/>
        <c:tickLblPos val="none"/>
        <c:crossAx val="663984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style val="5"/>
  <c:chart>
    <c:autoTitleDeleted val="1"/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Lapas2!$B$1:$J$2</c:f>
              <c:multiLvlStrCache>
                <c:ptCount val="9"/>
                <c:lvl>
                  <c:pt idx="0">
                    <c:v>2013 m.</c:v>
                  </c:pt>
                  <c:pt idx="1">
                    <c:v>2014 m.</c:v>
                  </c:pt>
                  <c:pt idx="2">
                    <c:v>2015 m.</c:v>
                  </c:pt>
                  <c:pt idx="3">
                    <c:v>2013 m.</c:v>
                  </c:pt>
                  <c:pt idx="4">
                    <c:v>2014 m.</c:v>
                  </c:pt>
                  <c:pt idx="5">
                    <c:v>2015 m.</c:v>
                  </c:pt>
                  <c:pt idx="6">
                    <c:v>2013 m.</c:v>
                  </c:pt>
                  <c:pt idx="7">
                    <c:v>2014 m.</c:v>
                  </c:pt>
                  <c:pt idx="8">
                    <c:v>2015 m.</c:v>
                  </c:pt>
                </c:lvl>
                <c:lvl>
                  <c:pt idx="0">
                    <c:v>Patenkinamas lygmuo</c:v>
                  </c:pt>
                  <c:pt idx="3">
                    <c:v>Pagrindinis lygmuo</c:v>
                  </c:pt>
                  <c:pt idx="6">
                    <c:v>Aukštesnis lygmuo</c:v>
                  </c:pt>
                </c:lvl>
              </c:multiLvlStrCache>
            </c:multiLvlStrRef>
          </c:cat>
          <c:val>
            <c:numRef>
              <c:f>Lapas2!$B$12:$J$12</c:f>
              <c:numCache>
                <c:formatCode>0.00</c:formatCode>
                <c:ptCount val="9"/>
                <c:pt idx="0">
                  <c:v>5.88</c:v>
                </c:pt>
                <c:pt idx="1">
                  <c:v>0</c:v>
                </c:pt>
                <c:pt idx="2">
                  <c:v>0</c:v>
                </c:pt>
                <c:pt idx="3">
                  <c:v>76.47</c:v>
                </c:pt>
                <c:pt idx="4">
                  <c:v>56.000000000000007</c:v>
                </c:pt>
                <c:pt idx="5">
                  <c:v>48</c:v>
                </c:pt>
                <c:pt idx="6">
                  <c:v>17.649999999999999</c:v>
                </c:pt>
                <c:pt idx="7">
                  <c:v>44</c:v>
                </c:pt>
                <c:pt idx="8">
                  <c:v>52</c:v>
                </c:pt>
              </c:numCache>
            </c:numRef>
          </c:val>
        </c:ser>
        <c:dLbls>
          <c:showVal val="1"/>
        </c:dLbls>
        <c:shape val="box"/>
        <c:axId val="66683264"/>
        <c:axId val="66684800"/>
        <c:axId val="0"/>
      </c:bar3DChart>
      <c:catAx>
        <c:axId val="66683264"/>
        <c:scaling>
          <c:orientation val="minMax"/>
        </c:scaling>
        <c:axPos val="b"/>
        <c:numFmt formatCode="General" sourceLinked="1"/>
        <c:majorTickMark val="none"/>
        <c:tickLblPos val="nextTo"/>
        <c:crossAx val="66684800"/>
        <c:crosses val="autoZero"/>
        <c:auto val="1"/>
        <c:lblAlgn val="ctr"/>
        <c:lblOffset val="100"/>
      </c:catAx>
      <c:valAx>
        <c:axId val="66684800"/>
        <c:scaling>
          <c:orientation val="minMax"/>
        </c:scaling>
        <c:delete val="1"/>
        <c:axPos val="l"/>
        <c:numFmt formatCode="0.00" sourceLinked="1"/>
        <c:tickLblPos val="none"/>
        <c:crossAx val="666832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chart>
    <c:title>
      <c:tx>
        <c:rich>
          <a:bodyPr/>
          <a:lstStyle/>
          <a:p>
            <a:pPr>
              <a:defRPr/>
            </a:pPr>
            <a:r>
              <a:rPr lang="lt-LT" dirty="0"/>
              <a:t>Chemija</a:t>
            </a:r>
          </a:p>
        </c:rich>
      </c:tx>
      <c:layout/>
    </c:title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Lapas2!$B$1:$J$2</c:f>
              <c:multiLvlStrCache>
                <c:ptCount val="9"/>
                <c:lvl>
                  <c:pt idx="0">
                    <c:v>2013 m.</c:v>
                  </c:pt>
                  <c:pt idx="1">
                    <c:v>2014 m.</c:v>
                  </c:pt>
                  <c:pt idx="2">
                    <c:v>2015 m.</c:v>
                  </c:pt>
                  <c:pt idx="3">
                    <c:v>2013 m.</c:v>
                  </c:pt>
                  <c:pt idx="4">
                    <c:v>2014 m.</c:v>
                  </c:pt>
                  <c:pt idx="5">
                    <c:v>2015 m.</c:v>
                  </c:pt>
                  <c:pt idx="6">
                    <c:v>2013 m.</c:v>
                  </c:pt>
                  <c:pt idx="7">
                    <c:v>2014 m.</c:v>
                  </c:pt>
                  <c:pt idx="8">
                    <c:v>2015 m.</c:v>
                  </c:pt>
                </c:lvl>
                <c:lvl>
                  <c:pt idx="0">
                    <c:v>Patenkinamas lygmuo</c:v>
                  </c:pt>
                  <c:pt idx="3">
                    <c:v>Pagrindinis lygmuo</c:v>
                  </c:pt>
                  <c:pt idx="6">
                    <c:v>Aukštesnis lygmuo</c:v>
                  </c:pt>
                </c:lvl>
              </c:multiLvlStrCache>
            </c:multiLvlStrRef>
          </c:cat>
          <c:val>
            <c:numRef>
              <c:f>Lapas2!$B$11:$J$11</c:f>
              <c:numCache>
                <c:formatCode>0.00</c:formatCode>
                <c:ptCount val="9"/>
                <c:pt idx="0">
                  <c:v>4.6499999999999995</c:v>
                </c:pt>
                <c:pt idx="1">
                  <c:v>0</c:v>
                </c:pt>
                <c:pt idx="2">
                  <c:v>0</c:v>
                </c:pt>
                <c:pt idx="3">
                  <c:v>53.49</c:v>
                </c:pt>
                <c:pt idx="4">
                  <c:v>29.545454545454547</c:v>
                </c:pt>
                <c:pt idx="5">
                  <c:v>47.222222222222229</c:v>
                </c:pt>
                <c:pt idx="6">
                  <c:v>41.86</c:v>
                </c:pt>
                <c:pt idx="7">
                  <c:v>70.454545454545467</c:v>
                </c:pt>
                <c:pt idx="8">
                  <c:v>52.777777777777779</c:v>
                </c:pt>
              </c:numCache>
            </c:numRef>
          </c:val>
        </c:ser>
        <c:dLbls>
          <c:showVal val="1"/>
        </c:dLbls>
        <c:shape val="box"/>
        <c:axId val="66537728"/>
        <c:axId val="66551808"/>
        <c:axId val="0"/>
      </c:bar3DChart>
      <c:catAx>
        <c:axId val="66537728"/>
        <c:scaling>
          <c:orientation val="minMax"/>
        </c:scaling>
        <c:axPos val="b"/>
        <c:numFmt formatCode="General" sourceLinked="1"/>
        <c:majorTickMark val="none"/>
        <c:tickLblPos val="nextTo"/>
        <c:crossAx val="66551808"/>
        <c:crosses val="autoZero"/>
        <c:auto val="1"/>
        <c:lblAlgn val="ctr"/>
        <c:lblOffset val="100"/>
      </c:catAx>
      <c:valAx>
        <c:axId val="66551808"/>
        <c:scaling>
          <c:orientation val="minMax"/>
        </c:scaling>
        <c:delete val="1"/>
        <c:axPos val="l"/>
        <c:numFmt formatCode="0.00" sourceLinked="1"/>
        <c:tickLblPos val="none"/>
        <c:crossAx val="6653772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chart>
    <c:autoTitleDeleted val="1"/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Lapas2!$B$1:$J$2</c:f>
              <c:multiLvlStrCache>
                <c:ptCount val="9"/>
                <c:lvl>
                  <c:pt idx="0">
                    <c:v>2013 m.</c:v>
                  </c:pt>
                  <c:pt idx="1">
                    <c:v>2014 m.</c:v>
                  </c:pt>
                  <c:pt idx="2">
                    <c:v>2015 m.</c:v>
                  </c:pt>
                  <c:pt idx="3">
                    <c:v>2013 m.</c:v>
                  </c:pt>
                  <c:pt idx="4">
                    <c:v>2014 m.</c:v>
                  </c:pt>
                  <c:pt idx="5">
                    <c:v>2015 m.</c:v>
                  </c:pt>
                  <c:pt idx="6">
                    <c:v>2013 m.</c:v>
                  </c:pt>
                  <c:pt idx="7">
                    <c:v>2014 m.</c:v>
                  </c:pt>
                  <c:pt idx="8">
                    <c:v>2015 m.</c:v>
                  </c:pt>
                </c:lvl>
                <c:lvl>
                  <c:pt idx="0">
                    <c:v>Patenkinamas lygmuo</c:v>
                  </c:pt>
                  <c:pt idx="3">
                    <c:v>Pagrindinis lygmuo</c:v>
                  </c:pt>
                  <c:pt idx="6">
                    <c:v>Aukštesnis lygmuo</c:v>
                  </c:pt>
                </c:lvl>
              </c:multiLvlStrCache>
            </c:multiLvlStrRef>
          </c:cat>
          <c:val>
            <c:numRef>
              <c:f>Lapas2!$B$10:$J$10</c:f>
              <c:numCache>
                <c:formatCode>0.00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35.49</c:v>
                </c:pt>
                <c:pt idx="4">
                  <c:v>54.54545454545454</c:v>
                </c:pt>
                <c:pt idx="5">
                  <c:v>22.222222222222214</c:v>
                </c:pt>
                <c:pt idx="6">
                  <c:v>64.510000000000005</c:v>
                </c:pt>
                <c:pt idx="7">
                  <c:v>45.454545454545439</c:v>
                </c:pt>
                <c:pt idx="8">
                  <c:v>77.777777777777771</c:v>
                </c:pt>
              </c:numCache>
            </c:numRef>
          </c:val>
        </c:ser>
        <c:dLbls>
          <c:showVal val="1"/>
        </c:dLbls>
        <c:shape val="box"/>
        <c:axId val="66941696"/>
        <c:axId val="66943232"/>
        <c:axId val="0"/>
      </c:bar3DChart>
      <c:catAx>
        <c:axId val="66941696"/>
        <c:scaling>
          <c:orientation val="minMax"/>
        </c:scaling>
        <c:axPos val="b"/>
        <c:numFmt formatCode="General" sourceLinked="1"/>
        <c:majorTickMark val="none"/>
        <c:tickLblPos val="nextTo"/>
        <c:crossAx val="66943232"/>
        <c:crosses val="autoZero"/>
        <c:auto val="1"/>
        <c:lblAlgn val="ctr"/>
        <c:lblOffset val="100"/>
      </c:catAx>
      <c:valAx>
        <c:axId val="66943232"/>
        <c:scaling>
          <c:orientation val="minMax"/>
        </c:scaling>
        <c:delete val="1"/>
        <c:axPos val="l"/>
        <c:numFmt formatCode="0.00" sourceLinked="1"/>
        <c:tickLblPos val="none"/>
        <c:crossAx val="669416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chart>
    <c:autoTitleDeleted val="1"/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Lapas2!$B$1:$J$2</c:f>
              <c:multiLvlStrCache>
                <c:ptCount val="9"/>
                <c:lvl>
                  <c:pt idx="0">
                    <c:v>2013 m.</c:v>
                  </c:pt>
                  <c:pt idx="1">
                    <c:v>2014 m.</c:v>
                  </c:pt>
                  <c:pt idx="2">
                    <c:v>2015 m.</c:v>
                  </c:pt>
                  <c:pt idx="3">
                    <c:v>2013 m.</c:v>
                  </c:pt>
                  <c:pt idx="4">
                    <c:v>2014 m.</c:v>
                  </c:pt>
                  <c:pt idx="5">
                    <c:v>2015 m.</c:v>
                  </c:pt>
                  <c:pt idx="6">
                    <c:v>2013 m.</c:v>
                  </c:pt>
                  <c:pt idx="7">
                    <c:v>2014 m.</c:v>
                  </c:pt>
                  <c:pt idx="8">
                    <c:v>2015 m.</c:v>
                  </c:pt>
                </c:lvl>
                <c:lvl>
                  <c:pt idx="0">
                    <c:v>Patenkinamas lygmuo</c:v>
                  </c:pt>
                  <c:pt idx="3">
                    <c:v>Pagrindinis lygmuo</c:v>
                  </c:pt>
                  <c:pt idx="6">
                    <c:v>Aukštesnis lygmuo</c:v>
                  </c:pt>
                </c:lvl>
              </c:multiLvlStrCache>
            </c:multiLvlStrRef>
          </c:cat>
          <c:val>
            <c:numRef>
              <c:f>Lapas2!$B$14:$J$14</c:f>
              <c:numCache>
                <c:formatCode>0.00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70</c:v>
                </c:pt>
                <c:pt idx="4">
                  <c:v>84.615384615384599</c:v>
                </c:pt>
                <c:pt idx="5">
                  <c:v>53.846153846153861</c:v>
                </c:pt>
                <c:pt idx="6">
                  <c:v>30</c:v>
                </c:pt>
                <c:pt idx="7">
                  <c:v>15.384615384615385</c:v>
                </c:pt>
                <c:pt idx="8">
                  <c:v>46.153846153846132</c:v>
                </c:pt>
              </c:numCache>
            </c:numRef>
          </c:val>
        </c:ser>
        <c:dLbls>
          <c:showVal val="1"/>
        </c:dLbls>
        <c:shape val="box"/>
        <c:axId val="56105216"/>
        <c:axId val="68206592"/>
        <c:axId val="0"/>
      </c:bar3DChart>
      <c:catAx>
        <c:axId val="56105216"/>
        <c:scaling>
          <c:orientation val="minMax"/>
        </c:scaling>
        <c:axPos val="b"/>
        <c:numFmt formatCode="General" sourceLinked="1"/>
        <c:majorTickMark val="none"/>
        <c:tickLblPos val="nextTo"/>
        <c:crossAx val="68206592"/>
        <c:crosses val="autoZero"/>
        <c:auto val="1"/>
        <c:lblAlgn val="ctr"/>
        <c:lblOffset val="100"/>
      </c:catAx>
      <c:valAx>
        <c:axId val="68206592"/>
        <c:scaling>
          <c:orientation val="minMax"/>
        </c:scaling>
        <c:delete val="1"/>
        <c:axPos val="l"/>
        <c:numFmt formatCode="0.00" sourceLinked="1"/>
        <c:tickLblPos val="none"/>
        <c:crossAx val="561052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423562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1130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3438082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40630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689860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399358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72573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53341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346448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409564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969122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91CFB-F730-4413-986B-D8FE428CF71A}" type="datetimeFigureOut">
              <a:rPr lang="lt-LT" smtClean="0"/>
              <a:pPr/>
              <a:t>2016.01.12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EE699-AE36-46FE-AF07-3FD2AA315211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19216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t-LT" sz="3600" b="1" dirty="0" smtClean="0">
                <a:latin typeface="Bookman Old Style" panose="02050604050505020204" pitchFamily="18" charset="0"/>
              </a:rPr>
              <a:t>VILNIAUS ŽIRMŪNŲ GIMNAZIJOS 2014–2015 M. M.   </a:t>
            </a:r>
            <a:br>
              <a:rPr lang="lt-LT" sz="3600" b="1" dirty="0" smtClean="0">
                <a:latin typeface="Bookman Old Style" panose="02050604050505020204" pitchFamily="18" charset="0"/>
              </a:rPr>
            </a:br>
            <a:r>
              <a:rPr lang="lt-LT" sz="3600" b="1" dirty="0" smtClean="0">
                <a:latin typeface="Bookman Old Style" panose="02050604050505020204" pitchFamily="18" charset="0"/>
              </a:rPr>
              <a:t>BRANDOS </a:t>
            </a:r>
            <a:r>
              <a:rPr lang="lt-LT" sz="3600" b="1" dirty="0" smtClean="0">
                <a:latin typeface="Bookman Old Style" panose="02050604050505020204" pitchFamily="18" charset="0"/>
              </a:rPr>
              <a:t>EGZAMINŲ REZULTATAI</a:t>
            </a:r>
            <a:endParaRPr lang="lt-LT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 smtClean="0"/>
              <a:t>Edmundas Grigaliūnas </a:t>
            </a:r>
          </a:p>
          <a:p>
            <a:r>
              <a:rPr lang="lt-LT" dirty="0" smtClean="0"/>
              <a:t>2015-10-27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676941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Informacinės technologijos </a:t>
            </a:r>
            <a:br>
              <a:rPr lang="lt-LT" dirty="0" smtClean="0"/>
            </a:br>
            <a:endParaRPr lang="lt-LT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501366105"/>
              </p:ext>
            </p:extLst>
          </p:nvPr>
        </p:nvGraphicFramePr>
        <p:xfrm>
          <a:off x="6744494" y="2505078"/>
          <a:ext cx="4038600" cy="3217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5414"/>
                <a:gridCol w="941495"/>
                <a:gridCol w="469162"/>
                <a:gridCol w="545243"/>
                <a:gridCol w="608643"/>
                <a:gridCol w="608643"/>
              </a:tblGrid>
              <a:tr h="957702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 dirty="0">
                          <a:effectLst/>
                        </a:rPr>
                        <a:t>Dalykas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Mokykla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 dirty="0">
                          <a:effectLst/>
                        </a:rPr>
                        <a:t>Laikiusiųjų sk.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Gavusių 86-100 įvert.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Proc.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Vieta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9234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IT</a:t>
                      </a:r>
                      <a:endParaRPr lang="lt-L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Licėjus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24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19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79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III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9234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KTU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10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10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100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I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9234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Viln. Jėzuitai 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8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75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V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9234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VŽG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18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14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78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IV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9234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MBG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35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25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71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VII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9234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 dirty="0" smtClean="0">
                          <a:effectLst/>
                        </a:rPr>
                        <a:t>Klaipėdos  </a:t>
                      </a:r>
                      <a:r>
                        <a:rPr lang="lt-LT" sz="1100" u="none" strike="noStrike" dirty="0">
                          <a:effectLst/>
                        </a:rPr>
                        <a:t>Ąžuolyno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26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24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92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II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9234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Alytaus Varpo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27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20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74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VI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883107674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76186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Fizika</a:t>
            </a:r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931884124"/>
              </p:ext>
            </p:extLst>
          </p:nvPr>
        </p:nvGraphicFramePr>
        <p:xfrm>
          <a:off x="6908802" y="2922956"/>
          <a:ext cx="4280693" cy="23427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7291"/>
                <a:gridCol w="997933"/>
                <a:gridCol w="497285"/>
                <a:gridCol w="577928"/>
                <a:gridCol w="645128"/>
                <a:gridCol w="645128"/>
              </a:tblGrid>
              <a:tr h="878521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 dirty="0">
                          <a:effectLst/>
                        </a:rPr>
                        <a:t>Dalykas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Mokykla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 dirty="0">
                          <a:effectLst/>
                        </a:rPr>
                        <a:t>Laikiusiųjų sk.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Gavusių 86-100 įvert.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Proc.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Vieta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840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Fizika</a:t>
                      </a:r>
                      <a:endParaRPr lang="lt-L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Licėjus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25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20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80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I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840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KTU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19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12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63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II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840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 dirty="0">
                          <a:effectLst/>
                        </a:rPr>
                        <a:t>VŽG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 dirty="0">
                          <a:effectLst/>
                        </a:rPr>
                        <a:t>25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 dirty="0">
                          <a:effectLst/>
                        </a:rPr>
                        <a:t>13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 dirty="0">
                          <a:effectLst/>
                        </a:rPr>
                        <a:t>52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III-IV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292840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MBG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25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13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52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III-IV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840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Viln. Jėzuitai 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10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50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V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188029680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65990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Chemija</a:t>
            </a:r>
            <a:br>
              <a:rPr lang="lt-LT" dirty="0" smtClean="0"/>
            </a:br>
            <a:endParaRPr lang="lt-LT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301708619"/>
              </p:ext>
            </p:extLst>
          </p:nvPr>
        </p:nvGraphicFramePr>
        <p:xfrm>
          <a:off x="6744494" y="3585369"/>
          <a:ext cx="4038600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5414"/>
                <a:gridCol w="941495"/>
                <a:gridCol w="469162"/>
                <a:gridCol w="545243"/>
                <a:gridCol w="608643"/>
                <a:gridCol w="608643"/>
              </a:tblGrid>
              <a:tr h="571500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Dalykas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Mokykla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Laikiusiųjų sk.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Gavusių 86-100 įvert.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Proc.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Vieta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Chemija</a:t>
                      </a:r>
                      <a:endParaRPr lang="lt-L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Licėjus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26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15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58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I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KTU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40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26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65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II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 dirty="0">
                          <a:effectLst/>
                        </a:rPr>
                        <a:t>VŽG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 dirty="0">
                          <a:effectLst/>
                        </a:rPr>
                        <a:t>36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 dirty="0">
                          <a:effectLst/>
                        </a:rPr>
                        <a:t>19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 dirty="0">
                          <a:effectLst/>
                        </a:rPr>
                        <a:t>53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III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Viln. Jėzuitai 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14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36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IV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MBG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44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13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30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 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415919946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282677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Biologija</a:t>
            </a:r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429673276"/>
              </p:ext>
            </p:extLst>
          </p:nvPr>
        </p:nvGraphicFramePr>
        <p:xfrm>
          <a:off x="6744494" y="3585369"/>
          <a:ext cx="4038600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5414"/>
                <a:gridCol w="941495"/>
                <a:gridCol w="469162"/>
                <a:gridCol w="545243"/>
                <a:gridCol w="608643"/>
                <a:gridCol w="608643"/>
              </a:tblGrid>
              <a:tr h="571500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Dalykas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Mokykla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Laikiusiųjų sk.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Gavusių 86-100 įvert.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Proc.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Vieta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Biologija</a:t>
                      </a:r>
                      <a:endParaRPr lang="lt-L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Licėjus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41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38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93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I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KTU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32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29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91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II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Viln. Jėzuitai 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20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16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80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III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 dirty="0">
                          <a:effectLst/>
                        </a:rPr>
                        <a:t>VŽG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 dirty="0">
                          <a:effectLst/>
                        </a:rPr>
                        <a:t>54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 dirty="0">
                          <a:effectLst/>
                        </a:rPr>
                        <a:t>42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 dirty="0">
                          <a:effectLst/>
                        </a:rPr>
                        <a:t>78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IV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MBG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53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33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62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V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363767475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78336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Geografija</a:t>
            </a:r>
            <a:endParaRPr lang="lt-LT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1747196856"/>
              </p:ext>
            </p:extLst>
          </p:nvPr>
        </p:nvGraphicFramePr>
        <p:xfrm>
          <a:off x="6744494" y="3490119"/>
          <a:ext cx="4038600" cy="171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5414"/>
                <a:gridCol w="941495"/>
                <a:gridCol w="469162"/>
                <a:gridCol w="545243"/>
                <a:gridCol w="608643"/>
                <a:gridCol w="608643"/>
              </a:tblGrid>
              <a:tr h="571500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Dalykas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Mokykla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Laikiusiųjų sk.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Gavusių 86-100 įvert.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Proc.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Vieta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Geografija</a:t>
                      </a:r>
                      <a:endParaRPr lang="lt-L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Licėjus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100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I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Viln. Jėzuitai 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100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II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MBG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13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8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62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III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KTU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1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50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IV-V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Klaip Ąžuolyno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16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8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>
                          <a:effectLst/>
                        </a:rPr>
                        <a:t>50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IV-V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 dirty="0">
                          <a:effectLst/>
                        </a:rPr>
                        <a:t>VŽG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 dirty="0">
                          <a:effectLst/>
                        </a:rPr>
                        <a:t>13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 dirty="0">
                          <a:effectLst/>
                        </a:rPr>
                        <a:t>6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100" u="none" strike="noStrike" dirty="0">
                          <a:effectLst/>
                        </a:rPr>
                        <a:t>46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VI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919426116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37958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Užsienio kalba (rusų)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702080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243529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VBE rezultatų lyginamoji analizė</a:t>
            </a:r>
            <a:endParaRPr lang="lt-LT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38401" y="1311772"/>
            <a:ext cx="6869722" cy="505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9044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VBE rezultatų lyginamoji analizė</a:t>
            </a:r>
            <a:endParaRPr lang="lt-LT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2714" y="1288547"/>
            <a:ext cx="7159929" cy="488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9746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VBE rezultatų lyginamoji analizė</a:t>
            </a:r>
            <a:endParaRPr lang="lt-LT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3938" y="1480457"/>
            <a:ext cx="7530660" cy="469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80963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VBE rezultatų lyginamoji analizė</a:t>
            </a:r>
            <a:endParaRPr lang="lt-LT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08314" y="1365987"/>
            <a:ext cx="8922886" cy="481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8502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Lietuvių kalba ir literatūra</a:t>
            </a:r>
            <a:endParaRPr lang="lt-L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t-LT" dirty="0" smtClean="0"/>
              <a:t>2015m. valstybinių brandos egzaminų rezultatai mokyklose*: lietuvių kalbos ir literatūros valstybinis brandos egzaminas</a:t>
            </a:r>
            <a:endParaRPr lang="lt-LT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3113511267"/>
              </p:ext>
            </p:extLst>
          </p:nvPr>
        </p:nvGraphicFramePr>
        <p:xfrm>
          <a:off x="6336324" y="2698177"/>
          <a:ext cx="5183186" cy="38674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681"/>
                <a:gridCol w="1504919"/>
                <a:gridCol w="521374"/>
                <a:gridCol w="481268"/>
                <a:gridCol w="475539"/>
                <a:gridCol w="366681"/>
                <a:gridCol w="366681"/>
                <a:gridCol w="366681"/>
                <a:gridCol w="366681"/>
                <a:gridCol w="366681"/>
              </a:tblGrid>
              <a:tr h="11467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Eil. Nr.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t-LT" sz="1100" u="none" strike="noStrike" dirty="0">
                          <a:effectLst/>
                        </a:rPr>
                        <a:t>Mokyklos pavadinimas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t-LT" sz="1100" u="none" strike="noStrike" dirty="0">
                          <a:effectLst/>
                        </a:rPr>
                        <a:t>Užsiregistravusiųjų sk.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vert="vert27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Laikė VBE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Gautas rezultatas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619230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Skaičius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 %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16-100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16-35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36-85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86-100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%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</a:tr>
              <a:tr h="120406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Vilniaus licėjus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120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119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99,17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119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30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85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71.43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</a:tr>
              <a:tr h="114672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Vilniaus jėzuitų gimnazija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76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76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100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76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20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50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65.79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</a:tr>
              <a:tr h="229345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Viešoji įstaiga Kauno technologijos universiteto gimnazija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80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80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100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80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31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45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56.25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</a:tr>
              <a:tr h="114672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Vilniaus Mykolo Biržiškos gimnazija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190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189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99,47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188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20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77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91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48.15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</a:tr>
              <a:tr h="114672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5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 dirty="0">
                          <a:effectLst/>
                        </a:rPr>
                        <a:t>Vilniaus Žirmūnų gimnazija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181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181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100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181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12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99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70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38.67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>
                    <a:solidFill>
                      <a:srgbClr val="FFFF00"/>
                    </a:solidFill>
                  </a:tcPr>
                </a:tc>
              </a:tr>
              <a:tr h="114672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Vilniaus Gabijos gimnazija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149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144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96,64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144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19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81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44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30.56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</a:tr>
              <a:tr h="114672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7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Klaipėdos "Ąžuolyno" gimnazija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179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162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90,5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160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39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73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48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29.63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</a:tr>
              <a:tr h="114672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8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Panevėžio Juozo Balčikonio gimnazija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203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203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100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201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42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105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54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26.60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</a:tr>
              <a:tr h="114672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9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Kėdainių šviesioji gimnazija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118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112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94,92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109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33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48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28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25.00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</a:tr>
              <a:tr h="114672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Šiaulių Juliaus Janonio gimnazija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165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163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98,79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156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49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71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36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22.09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" marR="5734" marT="5734" marB="0" anchor="b"/>
                </a:tc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989473726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035871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Anglų kalba</a:t>
            </a:r>
            <a:endParaRPr lang="lt-L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t-LT" dirty="0" smtClean="0"/>
              <a:t>2015m. valstybinių brandos egzaminų rezultatai mokyklose*: užsienio kalba (anglų)</a:t>
            </a:r>
            <a:endParaRPr lang="lt-LT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1417628941"/>
              </p:ext>
            </p:extLst>
          </p:nvPr>
        </p:nvGraphicFramePr>
        <p:xfrm>
          <a:off x="6305061" y="2505075"/>
          <a:ext cx="4863121" cy="40129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1197"/>
                <a:gridCol w="1641115"/>
                <a:gridCol w="456701"/>
                <a:gridCol w="421570"/>
                <a:gridCol w="416553"/>
                <a:gridCol w="321197"/>
                <a:gridCol w="321197"/>
                <a:gridCol w="321197"/>
                <a:gridCol w="321197"/>
                <a:gridCol w="321197"/>
              </a:tblGrid>
              <a:tr h="15826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Eil. Nr.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Mokyklos pavadinimas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t-LT" sz="1000" u="none" strike="noStrike" dirty="0">
                          <a:effectLst/>
                        </a:rPr>
                        <a:t>Užsiregistravusiųjų sk.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vert="vert27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Laikė VBE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Gautas rezultatas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580744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Skaičius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 %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16-100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16-35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36-85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86-100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%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</a:tr>
              <a:tr h="312019"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Vilniaus licėjus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120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112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93,33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112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0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1.00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111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99.11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</a:tr>
              <a:tr h="465778"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2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dirty="0">
                          <a:effectLst/>
                        </a:rPr>
                        <a:t>Viešoji įstaiga Kauno technologijos universiteto gimnazija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80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79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98,75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79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0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3.00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76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96.20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</a:tr>
              <a:tr h="312019"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3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Vilniaus jėzuitų gimnazija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76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71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93.42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71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4.00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67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94.37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</a:tr>
              <a:tr h="312019"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4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Kauno jėzuitų gimnazija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68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58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85,29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58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9.00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48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82.76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</a:tr>
              <a:tr h="312019"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5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Viešoji įstaiga Šiuolaikinės mokyklos centras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49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44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89,8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44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11.00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32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72.73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</a:tr>
              <a:tr h="312019"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6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Klaipėdos "Ąžuolyno" gimnazija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179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171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95,53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171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48.00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122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71.35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</a:tr>
              <a:tr h="312019"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7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Vilniaus Mykolo Biržiškos gimnazija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190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182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95,79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182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54.00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127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69.78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</a:tr>
              <a:tr h="312019"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8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dirty="0">
                          <a:effectLst/>
                        </a:rPr>
                        <a:t>Vilniaus Žirmūnų gimnazija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181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168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92,82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168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0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52.00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116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69.05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>
                    <a:solidFill>
                      <a:srgbClr val="FFFF00"/>
                    </a:solidFill>
                  </a:tcPr>
                </a:tc>
              </a:tr>
              <a:tr h="312019"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9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dirty="0">
                          <a:effectLst/>
                        </a:rPr>
                        <a:t>Vilniaus Žvėryno gimnazija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154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143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92,86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143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2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52.00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89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62.24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</a:tr>
              <a:tr h="312019"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Vilniaus Užupio gimnazija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154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135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87,66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135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1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60.00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>
                          <a:effectLst/>
                        </a:rPr>
                        <a:t>74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000" u="none" strike="noStrike" dirty="0">
                          <a:effectLst/>
                        </a:rPr>
                        <a:t>54.81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98114734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60698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Matematika</a:t>
            </a:r>
            <a:endParaRPr lang="lt-L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t-LT" dirty="0" smtClean="0"/>
              <a:t>2015m. valstybinių brandos egzaminų rezultatai mokyklose*: matematika</a:t>
            </a:r>
            <a:endParaRPr lang="lt-LT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1193902478"/>
              </p:ext>
            </p:extLst>
          </p:nvPr>
        </p:nvGraphicFramePr>
        <p:xfrm>
          <a:off x="6281615" y="2505075"/>
          <a:ext cx="5183190" cy="4048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337"/>
                <a:gridCol w="1749125"/>
                <a:gridCol w="486759"/>
                <a:gridCol w="449316"/>
                <a:gridCol w="443968"/>
                <a:gridCol w="342337"/>
                <a:gridCol w="342337"/>
                <a:gridCol w="342337"/>
                <a:gridCol w="342337"/>
                <a:gridCol w="342337"/>
              </a:tblGrid>
              <a:tr h="78925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Eil. Nr.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t-LT" sz="1100" u="none" strike="noStrike" dirty="0">
                          <a:effectLst/>
                        </a:rPr>
                        <a:t>Mokyklos pavadinimas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t-LT" sz="1100" u="none" strike="noStrike">
                          <a:effectLst/>
                        </a:rPr>
                        <a:t>Užsiregistravusiųjų sk.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vert="vert27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Laikė VBE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Gautas rezultatas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690735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Skaičius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 %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16-100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16-35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36-85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86-100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%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</a:tr>
              <a:tr h="107091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Vilniaus licėjus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120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112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93,33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112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106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94.64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</a:tr>
              <a:tr h="214181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Viešoji įstaiga Kauno technologijos universiteto gimnazija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80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67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83,75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67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53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79.10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</a:tr>
              <a:tr h="107091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Vilniaus jėzuitų gimnazija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76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60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78,95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60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17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43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71.67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</a:tr>
              <a:tr h="107091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4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 dirty="0">
                          <a:effectLst/>
                        </a:rPr>
                        <a:t>Vilniaus Žirmūnų gimnazija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181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156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86,19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155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8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73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74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47.44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>
                    <a:solidFill>
                      <a:srgbClr val="FFFF00"/>
                    </a:solidFill>
                  </a:tcPr>
                </a:tc>
              </a:tr>
              <a:tr h="107091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Vilniaus Mykolo Biržiškos gimnazija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190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158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83,16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158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11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78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69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43.67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</a:tr>
              <a:tr h="107091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 dirty="0">
                          <a:effectLst/>
                        </a:rPr>
                        <a:t>Kauno jėzuitų gimnazija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68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52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76,47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52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9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26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17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32.69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</a:tr>
              <a:tr h="107091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7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Panevėžio Juozo Balčikonio gimnazija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203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174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85,71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173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17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100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56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32.18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</a:tr>
              <a:tr h="107091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8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Mažeikių Gabijos gimnazija 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171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107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62,57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102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37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42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23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21.50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</a:tr>
              <a:tr h="107091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9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Šiaulių Didždvario gimnazija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127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78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61,42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74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24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35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19.23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</a:tr>
              <a:tr h="107091"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100" u="none" strike="noStrike">
                          <a:effectLst/>
                        </a:rPr>
                        <a:t>Utenos Adolfo Šapokos gimnazija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150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122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81,33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117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37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58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>
                          <a:effectLst/>
                        </a:rPr>
                        <a:t>22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u="none" strike="noStrike" dirty="0">
                          <a:effectLst/>
                        </a:rPr>
                        <a:t>18.03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5" marR="5355" marT="5355" marB="0" anchor="b"/>
                </a:tc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082104613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83462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Istorija</a:t>
            </a:r>
            <a:endParaRPr lang="lt-L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t-LT" dirty="0" smtClean="0"/>
              <a:t>2015m. valstybinių brandos egzaminų rezultatai mokyklose*: istorija</a:t>
            </a:r>
            <a:endParaRPr lang="lt-LT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556447572"/>
              </p:ext>
            </p:extLst>
          </p:nvPr>
        </p:nvGraphicFramePr>
        <p:xfrm>
          <a:off x="6172200" y="2891692"/>
          <a:ext cx="5183189" cy="36440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6712"/>
                <a:gridCol w="2206796"/>
                <a:gridCol w="421887"/>
                <a:gridCol w="389435"/>
                <a:gridCol w="384799"/>
                <a:gridCol w="296712"/>
                <a:gridCol w="296712"/>
                <a:gridCol w="296712"/>
                <a:gridCol w="296712"/>
                <a:gridCol w="296712"/>
              </a:tblGrid>
              <a:tr h="19975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 dirty="0">
                          <a:effectLst/>
                        </a:rPr>
                        <a:t>Eil. Nr.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t-LT" sz="900" u="none" strike="noStrike" dirty="0">
                          <a:effectLst/>
                        </a:rPr>
                        <a:t>Mokyklos pavadinimas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t-LT" sz="900" u="none" strike="noStrike" dirty="0">
                          <a:effectLst/>
                        </a:rPr>
                        <a:t>Užsiregistravusiųjų sk.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vert="vert27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Laikė VBE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Gautas rezultatas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1288395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Skaičius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 %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16-100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16-35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36-85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86-100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%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</a:tr>
              <a:tr h="199752"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Vilniaus licėjus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120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36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30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36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0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4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32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88.89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</a:tr>
              <a:tr h="199752"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2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Vilniaus jėzuitų gimnazija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76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45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59.21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45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0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18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27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60.00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</a:tr>
              <a:tr h="199752"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3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Viešoji įstaiga Kauno technologijos universiteto gimnazija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80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22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27.5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22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0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11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11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50.00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</a:tr>
              <a:tr h="199752"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4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Vilniaus Mykolo Biržiškos gimnazija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190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99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52.11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99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0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53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46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46.46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</a:tr>
              <a:tr h="199752"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 dirty="0">
                          <a:effectLst/>
                        </a:rPr>
                        <a:t>5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 dirty="0">
                          <a:effectLst/>
                        </a:rPr>
                        <a:t>Vilniaus Žirmūnų gimnazija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 dirty="0">
                          <a:effectLst/>
                        </a:rPr>
                        <a:t>181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 dirty="0">
                          <a:effectLst/>
                        </a:rPr>
                        <a:t>101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 dirty="0">
                          <a:effectLst/>
                        </a:rPr>
                        <a:t>55.8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 dirty="0">
                          <a:effectLst/>
                        </a:rPr>
                        <a:t>101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 dirty="0">
                          <a:effectLst/>
                        </a:rPr>
                        <a:t>1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 dirty="0">
                          <a:effectLst/>
                        </a:rPr>
                        <a:t>58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 dirty="0">
                          <a:effectLst/>
                        </a:rPr>
                        <a:t>42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 dirty="0">
                          <a:effectLst/>
                        </a:rPr>
                        <a:t>41.58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>
                    <a:solidFill>
                      <a:srgbClr val="FFFF00"/>
                    </a:solidFill>
                  </a:tcPr>
                </a:tc>
              </a:tr>
              <a:tr h="199752"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6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Panevėžio Juozo Balčikonio gimnazija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203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101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49.75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101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70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30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 dirty="0">
                          <a:effectLst/>
                        </a:rPr>
                        <a:t>29.70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</a:tr>
              <a:tr h="199752"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7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Vytauto Didžiojo universiteto "Rasos" gimnazija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225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95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42.22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95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6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67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22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23.16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</a:tr>
              <a:tr h="199752"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8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Vilniaus Užupio gimnazija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154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68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44.16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 dirty="0">
                          <a:effectLst/>
                        </a:rPr>
                        <a:t>68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53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14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20.59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</a:tr>
              <a:tr h="199752"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9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Vilniaus Jono Basanavičiaus gimnazija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134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72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53.73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72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3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55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14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19.44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</a:tr>
              <a:tr h="199752"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10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Kauno Jono Jablonskio gimnazija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197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82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41.62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82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9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58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15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 dirty="0">
                          <a:effectLst/>
                        </a:rPr>
                        <a:t>18.29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9" marR="4639" marT="4639" marB="0" anchor="b"/>
                </a:tc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072369347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7643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914</Words>
  <Application>Microsoft Office PowerPoint</Application>
  <PresentationFormat>Pasirinktinai</PresentationFormat>
  <Paragraphs>649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15</vt:i4>
      </vt:variant>
    </vt:vector>
  </HeadingPairs>
  <TitlesOfParts>
    <vt:vector size="16" baseType="lpstr">
      <vt:lpstr>Office Theme</vt:lpstr>
      <vt:lpstr>VILNIAUS ŽIRMŪNŲ GIMNAZIJOS 2014–2015 M. M.    BRANDOS EGZAMINŲ REZULTATAI</vt:lpstr>
      <vt:lpstr>VBE rezultatų lyginamoji analizė</vt:lpstr>
      <vt:lpstr>VBE rezultatų lyginamoji analizė</vt:lpstr>
      <vt:lpstr>VBE rezultatų lyginamoji analizė</vt:lpstr>
      <vt:lpstr>VBE rezultatų lyginamoji analizė</vt:lpstr>
      <vt:lpstr>Lietuvių kalba ir literatūra</vt:lpstr>
      <vt:lpstr>Anglų kalba</vt:lpstr>
      <vt:lpstr>Matematika</vt:lpstr>
      <vt:lpstr>Istorija</vt:lpstr>
      <vt:lpstr>Informacinės technologijos  </vt:lpstr>
      <vt:lpstr>Fizika </vt:lpstr>
      <vt:lpstr>Chemija </vt:lpstr>
      <vt:lpstr>Biologija </vt:lpstr>
      <vt:lpstr>Geografija</vt:lpstr>
      <vt:lpstr>Užsienio kalba (rusų)</vt:lpstr>
    </vt:vector>
  </TitlesOfParts>
  <Company>Vilniaus Žirmūnų gimnazija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VILNIAUS ŽIRMŪNŲ GIMNAZIJOS 2014–2015 M. M.    PUP PATIKRINIMO IR BRANDOS EGZAMINŲ REZULTATAI</dc:title>
  <dc:creator>Edmundas Grigaliūnas</dc:creator>
  <cp:lastModifiedBy>admin</cp:lastModifiedBy>
  <cp:revision>13</cp:revision>
  <dcterms:created xsi:type="dcterms:W3CDTF">2015-10-27T04:00:47Z</dcterms:created>
  <dcterms:modified xsi:type="dcterms:W3CDTF">2016-01-12T07:12:20Z</dcterms:modified>
</cp:coreProperties>
</file>