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99" r:id="rId3"/>
    <p:sldId id="300" r:id="rId4"/>
    <p:sldId id="303" r:id="rId5"/>
    <p:sldId id="304" r:id="rId6"/>
    <p:sldId id="305" r:id="rId7"/>
    <p:sldId id="306" r:id="rId8"/>
  </p:sldIdLst>
  <p:sldSz cx="9144000" cy="6858000" type="screen4x3"/>
  <p:notesSz cx="6858000" cy="9144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mundas\Documents\edmundas\Egzaminai\egzaminai%202014\Stojimas%202014%20(1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gzaminai%202014\Stojimas%202014%20(1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gzaminai%202014\Stojimas%202014%20(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gzaminai%202014\Stojimas%202014%20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Lapas2!$A$3:$A$6</c:f>
              <c:strCache>
                <c:ptCount val="4"/>
                <c:pt idx="0">
                  <c:v>Universitetai</c:v>
                </c:pt>
                <c:pt idx="1">
                  <c:v>Kolegijos</c:v>
                </c:pt>
                <c:pt idx="2">
                  <c:v>Mokyklos</c:v>
                </c:pt>
                <c:pt idx="3">
                  <c:v>Niekur nesimoko</c:v>
                </c:pt>
              </c:strCache>
            </c:strRef>
          </c:cat>
          <c:val>
            <c:numRef>
              <c:f>Lapas2!$C$3:$C$6</c:f>
              <c:numCache>
                <c:formatCode>0.00</c:formatCode>
                <c:ptCount val="4"/>
                <c:pt idx="0">
                  <c:v>94.505494505494497</c:v>
                </c:pt>
                <c:pt idx="1">
                  <c:v>3.296703296703297</c:v>
                </c:pt>
                <c:pt idx="2">
                  <c:v>0.5494505494505495</c:v>
                </c:pt>
                <c:pt idx="3">
                  <c:v>1.6483516483516485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Lapas2!$A$11:$A$20</c:f>
              <c:strCache>
                <c:ptCount val="10"/>
                <c:pt idx="0">
                  <c:v>Didžioji Britanija</c:v>
                </c:pt>
                <c:pt idx="1">
                  <c:v>Bulgarija</c:v>
                </c:pt>
                <c:pt idx="2">
                  <c:v>Danija</c:v>
                </c:pt>
                <c:pt idx="3">
                  <c:v>JAV</c:v>
                </c:pt>
                <c:pt idx="4">
                  <c:v>Latvija</c:v>
                </c:pt>
                <c:pt idx="5">
                  <c:v>Malta</c:v>
                </c:pt>
                <c:pt idx="6">
                  <c:v>Olandija</c:v>
                </c:pt>
                <c:pt idx="7">
                  <c:v>Prancūzija</c:v>
                </c:pt>
                <c:pt idx="8">
                  <c:v>Švedija</c:v>
                </c:pt>
                <c:pt idx="9">
                  <c:v>Vokietija</c:v>
                </c:pt>
              </c:strCache>
            </c:strRef>
          </c:cat>
          <c:val>
            <c:numRef>
              <c:f>Lapas2!$B$11:$B$20</c:f>
              <c:numCache>
                <c:formatCode>General</c:formatCode>
                <c:ptCount val="10"/>
                <c:pt idx="0">
                  <c:v>15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view3D>
      <c:rotX val="30"/>
      <c:rotY val="87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Lapas2!$F$3:$F$13</c:f>
              <c:strCache>
                <c:ptCount val="11"/>
                <c:pt idx="0">
                  <c:v>ISM vadybos ir ekonomikos universitetas</c:v>
                </c:pt>
                <c:pt idx="1">
                  <c:v>Kauno technologijos universitetas</c:v>
                </c:pt>
                <c:pt idx="2">
                  <c:v>Lietuvos dailės akademija</c:v>
                </c:pt>
                <c:pt idx="3">
                  <c:v>Lietuvos Muzikos ir Teatro Akademija</c:v>
                </c:pt>
                <c:pt idx="4">
                  <c:v>Mykolo Romerio Universitetas</c:v>
                </c:pt>
                <c:pt idx="5">
                  <c:v>Lietuvos sveikatos mokslų universitetas</c:v>
                </c:pt>
                <c:pt idx="6">
                  <c:v>Lietuvos sporto universitetas</c:v>
                </c:pt>
                <c:pt idx="7">
                  <c:v>Tarptautinių santykių ir politikos mokslų institutas</c:v>
                </c:pt>
                <c:pt idx="8">
                  <c:v>Vytauto Didžiojo universitetas</c:v>
                </c:pt>
                <c:pt idx="9">
                  <c:v>Vilniaus Gedimino technikos universitetas</c:v>
                </c:pt>
                <c:pt idx="10">
                  <c:v>Vilniaus universitetas</c:v>
                </c:pt>
              </c:strCache>
            </c:strRef>
          </c:cat>
          <c:val>
            <c:numRef>
              <c:f>Lapas2!$G$3:$G$13</c:f>
              <c:numCache>
                <c:formatCode>General</c:formatCode>
                <c:ptCount val="11"/>
                <c:pt idx="0">
                  <c:v>17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10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19</c:v>
                </c:pt>
                <c:pt idx="10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Lapas2!$F$19:$F$21</c:f>
              <c:strCache>
                <c:ptCount val="3"/>
                <c:pt idx="0">
                  <c:v>Asmeninės</c:v>
                </c:pt>
                <c:pt idx="1">
                  <c:v>Valstybės finansuojamos</c:v>
                </c:pt>
                <c:pt idx="2">
                  <c:v>Dalinai finansuojamos</c:v>
                </c:pt>
              </c:strCache>
            </c:strRef>
          </c:cat>
          <c:val>
            <c:numRef>
              <c:f>Lapas2!$G$19:$G$21</c:f>
              <c:numCache>
                <c:formatCode>General</c:formatCode>
                <c:ptCount val="3"/>
                <c:pt idx="0">
                  <c:v>48</c:v>
                </c:pt>
                <c:pt idx="1">
                  <c:v>125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o skaidr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A33B5-3617-494E-B091-8674A4D176EC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8BB2C-D375-4B11-ACD7-77FC82229D38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  <p:sp>
        <p:nvSpPr>
          <p:cNvPr id="8" name="Title 6"/>
          <p:cNvSpPr>
            <a:spLocks noGrp="1"/>
          </p:cNvSpPr>
          <p:nvPr>
            <p:ph type="ctrTitle"/>
          </p:nvPr>
        </p:nvSpPr>
        <p:spPr>
          <a:xfrm>
            <a:off x="5072063" y="1643063"/>
            <a:ext cx="3914775" cy="19700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>
                <a:solidFill>
                  <a:srgbClr val="F1F2F2"/>
                </a:solidFill>
              </a:rPr>
              <a:t>Click to edit Master title style</a:t>
            </a:r>
            <a:endParaRPr lang="lt-LT" dirty="0" smtClean="0">
              <a:solidFill>
                <a:srgbClr val="F1F2F2"/>
              </a:solidFill>
            </a:endParaRPr>
          </a:p>
        </p:txBody>
      </p:sp>
      <p:sp>
        <p:nvSpPr>
          <p:cNvPr id="9" name="Subtitle 7"/>
          <p:cNvSpPr>
            <a:spLocks noGrp="1"/>
          </p:cNvSpPr>
          <p:nvPr>
            <p:ph type="subTitle" idx="1"/>
          </p:nvPr>
        </p:nvSpPr>
        <p:spPr>
          <a:xfrm>
            <a:off x="2571750" y="4286250"/>
            <a:ext cx="6400800" cy="1752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>
                <a:solidFill>
                  <a:srgbClr val="F1F2F2"/>
                </a:solidFill>
              </a:rPr>
              <a:t>Click to edit Master subtitle style</a:t>
            </a:r>
            <a:endParaRPr lang="lt-LT" dirty="0" smtClean="0">
              <a:solidFill>
                <a:srgbClr val="F1F2F2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0"/>
            <a:ext cx="1928812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287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31917-7F42-4E43-B674-00FCBE38275B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6354D-1CB4-4F9B-B86E-23DC2E872EE1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224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3" y="4406900"/>
            <a:ext cx="7235080" cy="1362075"/>
          </a:xfrm>
        </p:spPr>
        <p:txBody>
          <a:bodyPr anchor="t"/>
          <a:lstStyle>
            <a:lvl1pPr algn="l">
              <a:defRPr sz="4000" b="1" i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3" y="2906713"/>
            <a:ext cx="72350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9A17A-ECA4-44F4-8E51-C2362A3D41EC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ADAEB-1179-456D-980F-25F630FFCA18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8788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0983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32" y="1600201"/>
            <a:ext cx="3236168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0632" y="1600201"/>
            <a:ext cx="3236168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3982-80C9-4E51-AA04-149CB74FB797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3A264-A6F9-46BC-ACDB-856381109AF3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927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1657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1657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19808" y="1535113"/>
            <a:ext cx="31669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19808" y="2174875"/>
            <a:ext cx="31669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3525C-C94B-4353-B5E0-8C34CBA7E29C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1BB4-964C-48C5-BFE0-8C5331A09395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5595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093C2-9BCF-43FF-ACE3-AFEAD435B2A6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1CEBA-F8F1-442A-90F9-0A13C5BA1DB4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7923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C4E49-E042-4B4E-90B7-A2378F5DC009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831AB-4F8F-4604-9FFA-3C9C58850ECC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16824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3050"/>
            <a:ext cx="3312368" cy="11360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273050"/>
            <a:ext cx="3754760" cy="57222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3648" y="1435101"/>
            <a:ext cx="3312368" cy="4586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FA1AC-86CF-4DF2-8E4F-7F68B71812CB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F5D-4D46-4540-A82A-2D179DE5A2DC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75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317BB-A794-4500-846D-8B3208A34709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AF5DC-E87D-496C-B07B-644592049977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2487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59632" y="274638"/>
            <a:ext cx="74271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dirty="0" smtClean="0"/>
              <a:t>Spustelėkite, jei norite keisite ruoš. pav. stilių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59632" y="1600200"/>
            <a:ext cx="742716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dirty="0" smtClean="0"/>
              <a:t>Spustelėkite ruošinio teksto stiliams keisti</a:t>
            </a:r>
          </a:p>
          <a:p>
            <a:pPr lvl="1"/>
            <a:r>
              <a:rPr lang="lt-LT" dirty="0" smtClean="0"/>
              <a:t>Antras lygmuo</a:t>
            </a:r>
          </a:p>
          <a:p>
            <a:pPr lvl="2"/>
            <a:r>
              <a:rPr lang="lt-LT" dirty="0" smtClean="0"/>
              <a:t>Trečias lygmuo</a:t>
            </a:r>
          </a:p>
          <a:p>
            <a:pPr lvl="3"/>
            <a:r>
              <a:rPr lang="lt-LT" dirty="0" smtClean="0"/>
              <a:t>Ketvirtas lygmuo</a:t>
            </a:r>
          </a:p>
          <a:p>
            <a:pPr lvl="4"/>
            <a:r>
              <a:rPr lang="lt-LT" dirty="0" smtClean="0"/>
              <a:t>Penktas lygmuo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1C3D09D-B511-4012-B716-A634AC56B4F0}" type="datetimeFigureOut">
              <a:rPr lang="lt-LT" smtClean="0"/>
              <a:pPr>
                <a:defRPr/>
              </a:pPr>
              <a:t>2015.02.13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34765AC-BB65-4B16-B6B2-70895DC96822}" type="slidenum">
              <a:rPr lang="lt-LT" smtClean="0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47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lt-LT" dirty="0" err="1" smtClean="0">
                <a:solidFill>
                  <a:schemeClr val="bg2">
                    <a:lumMod val="50000"/>
                  </a:schemeClr>
                </a:solidFill>
              </a:rPr>
              <a:t>olimesnė</a:t>
            </a:r>
            <a:r>
              <a:rPr lang="lt-LT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lt-LT" dirty="0" smtClean="0">
                <a:solidFill>
                  <a:schemeClr val="bg2">
                    <a:lumMod val="50000"/>
                  </a:schemeClr>
                </a:solidFill>
              </a:rPr>
              <a:t>abiturientų </a:t>
            </a:r>
            <a:r>
              <a:rPr lang="lt-LT" dirty="0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lt-LT" dirty="0" smtClean="0">
                <a:solidFill>
                  <a:schemeClr val="bg2">
                    <a:lumMod val="50000"/>
                  </a:schemeClr>
                </a:solidFill>
              </a:rPr>
              <a:t>eikla</a:t>
            </a:r>
            <a:endParaRPr lang="lt-L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195" name="Paantraštė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400800" cy="1752600"/>
          </a:xfrm>
        </p:spPr>
        <p:txBody>
          <a:bodyPr/>
          <a:lstStyle/>
          <a:p>
            <a:pPr marL="0" indent="0" algn="r" eaLnBrk="1" hangingPunct="1">
              <a:buNone/>
            </a:pPr>
            <a:r>
              <a:rPr lang="lt-LT" sz="2400" dirty="0" smtClean="0"/>
              <a:t>2014 m.</a:t>
            </a:r>
            <a:endParaRPr lang="lt-L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2014 m. abiturientai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4294967295"/>
          </p:nvPr>
        </p:nvSpPr>
        <p:spPr>
          <a:xfrm>
            <a:off x="914400" y="1524000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lt-LT" dirty="0" smtClean="0"/>
              <a:t>Studijuoja:</a:t>
            </a:r>
          </a:p>
          <a:p>
            <a:pPr lvl="5">
              <a:defRPr/>
            </a:pPr>
            <a:r>
              <a:rPr lang="lt-LT" dirty="0" smtClean="0"/>
              <a:t>Lietuvoje		151		82,97 </a:t>
            </a:r>
            <a:r>
              <a:rPr lang="en-US" dirty="0" smtClean="0"/>
              <a:t> %</a:t>
            </a:r>
            <a:endParaRPr lang="lt-LT" dirty="0" smtClean="0"/>
          </a:p>
          <a:p>
            <a:pPr lvl="5">
              <a:defRPr/>
            </a:pPr>
            <a:r>
              <a:rPr lang="lt-LT" dirty="0" smtClean="0"/>
              <a:t>Užsienyje		  28		15,4</a:t>
            </a:r>
            <a:r>
              <a:rPr lang="en-US" dirty="0" smtClean="0"/>
              <a:t> </a:t>
            </a:r>
            <a:r>
              <a:rPr lang="lt-LT" dirty="0" smtClean="0"/>
              <a:t>   </a:t>
            </a:r>
            <a:r>
              <a:rPr lang="en-US" dirty="0" smtClean="0"/>
              <a:t>%</a:t>
            </a:r>
            <a:endParaRPr lang="lt-LT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lt-LT" dirty="0" smtClean="0"/>
              <a:t>Dirba:			</a:t>
            </a:r>
            <a:r>
              <a:rPr lang="lt-LT" sz="1800" dirty="0" smtClean="0"/>
              <a:t>    3		1,65  </a:t>
            </a:r>
            <a:r>
              <a:rPr lang="en-US" sz="1800" dirty="0" smtClean="0"/>
              <a:t>%</a:t>
            </a:r>
            <a:r>
              <a:rPr lang="lt-LT" sz="180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lt-LT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lt-LT" dirty="0" smtClean="0"/>
              <a:t>Nesimoko ir nedirba</a:t>
            </a:r>
            <a:r>
              <a:rPr lang="lt-LT" sz="1800" dirty="0" smtClean="0"/>
              <a:t>	</a:t>
            </a:r>
            <a:r>
              <a:rPr lang="en-US" sz="1800" dirty="0" smtClean="0"/>
              <a:t>  </a:t>
            </a:r>
            <a:r>
              <a:rPr lang="lt-LT" sz="1800" dirty="0" smtClean="0"/>
              <a:t>   0		  0,0</a:t>
            </a:r>
            <a:r>
              <a:rPr lang="en-US" sz="1800" dirty="0" smtClean="0"/>
              <a:t> %</a:t>
            </a:r>
            <a:endParaRPr lang="lt-LT" sz="1800" dirty="0" smtClean="0"/>
          </a:p>
          <a:p>
            <a:pPr lvl="5">
              <a:defRPr/>
            </a:pPr>
            <a:endParaRPr lang="lt-LT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Mokosi</a:t>
            </a:r>
            <a:r>
              <a:rPr lang="lt-LT" dirty="0" smtClean="0"/>
              <a:t>:</a:t>
            </a:r>
            <a:endParaRPr lang="lt-LT" dirty="0"/>
          </a:p>
        </p:txBody>
      </p:sp>
      <p:sp>
        <p:nvSpPr>
          <p:cNvPr id="52227" name="Turinio vietos rezervavimo ženkla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lt-LT" dirty="0" smtClean="0"/>
              <a:t>Universitetuose     172      94,51</a:t>
            </a:r>
            <a:r>
              <a:rPr lang="en-US" dirty="0" smtClean="0"/>
              <a:t> %</a:t>
            </a:r>
            <a:endParaRPr lang="lt-LT" dirty="0" smtClean="0"/>
          </a:p>
          <a:p>
            <a:pPr eaLnBrk="1" hangingPunct="1"/>
            <a:endParaRPr lang="lt-LT" dirty="0" smtClean="0"/>
          </a:p>
          <a:p>
            <a:pPr eaLnBrk="1" hangingPunct="1"/>
            <a:r>
              <a:rPr lang="lt-LT" dirty="0" smtClean="0"/>
              <a:t>Kolegijose		      7        3,85</a:t>
            </a:r>
            <a:r>
              <a:rPr lang="en-US" dirty="0" smtClean="0"/>
              <a:t> %</a:t>
            </a:r>
            <a:endParaRPr lang="lt-LT" dirty="0" smtClean="0"/>
          </a:p>
          <a:p>
            <a:pPr eaLnBrk="1" hangingPunct="1"/>
            <a:endParaRPr lang="lt-LT" dirty="0" smtClean="0"/>
          </a:p>
          <a:p>
            <a:pPr eaLnBrk="1" hangingPunct="1"/>
            <a:r>
              <a:rPr lang="lt-LT" dirty="0" smtClean="0"/>
              <a:t>Nesimoko		      3	     1,65</a:t>
            </a:r>
            <a:r>
              <a:rPr lang="en-US" dirty="0" smtClean="0"/>
              <a:t> %</a:t>
            </a:r>
            <a:endParaRPr lang="lt-L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Tolimesnė veikla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lt-LT" dirty="0" smtClean="0"/>
              <a:t>183 abiturientai</a:t>
            </a:r>
            <a:endParaRPr lang="lt-LT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238047"/>
              </p:ext>
            </p:extLst>
          </p:nvPr>
        </p:nvGraphicFramePr>
        <p:xfrm>
          <a:off x="3946525" y="1371600"/>
          <a:ext cx="4680743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783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Mokosi užsienio aukštosiose mokyklose</a:t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</p:nvPr>
        </p:nvGraphicFramePr>
        <p:xfrm>
          <a:off x="3946922" y="1371600"/>
          <a:ext cx="4680347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lt-LT" dirty="0" smtClean="0"/>
              <a:t>26 abiturientai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168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Mokosi Lietuvos universitetuose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</p:nvPr>
        </p:nvGraphicFramePr>
        <p:xfrm>
          <a:off x="3946922" y="1371600"/>
          <a:ext cx="4680347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lt-LT" dirty="0" smtClean="0"/>
              <a:t>145 abiturientai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887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Finansavimo šaltiniai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</p:nvPr>
        </p:nvGraphicFramePr>
        <p:xfrm>
          <a:off x="3946922" y="1371600"/>
          <a:ext cx="4680347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lt-LT" dirty="0" smtClean="0"/>
              <a:t>Duomenis pateikė 176 mokiniai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7636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Tema4</Template>
  <TotalTime>307</TotalTime>
  <Words>42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 3</vt:lpstr>
      <vt:lpstr>Tema4</vt:lpstr>
      <vt:lpstr>Tolimesnė abiturientų veikla</vt:lpstr>
      <vt:lpstr>2014 m. abiturientai</vt:lpstr>
      <vt:lpstr>Mokosi:</vt:lpstr>
      <vt:lpstr>Tolimesnė veikla</vt:lpstr>
      <vt:lpstr>Mokosi užsienio aukštosiose mokyklose </vt:lpstr>
      <vt:lpstr>Mokosi Lietuvos universitetuose</vt:lpstr>
      <vt:lpstr>Finansavimo šaltiniai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Brandos egzaminų rezultatai ir tolimesnis abiturientų mokymasis 2012/ 2013 m.m.</dc:title>
  <dc:creator>Bendras</dc:creator>
  <cp:lastModifiedBy>Edmundas Grigaliūnas</cp:lastModifiedBy>
  <cp:revision>18</cp:revision>
  <dcterms:created xsi:type="dcterms:W3CDTF">2013-10-27T02:44:49Z</dcterms:created>
  <dcterms:modified xsi:type="dcterms:W3CDTF">2015-02-13T10:38:03Z</dcterms:modified>
</cp:coreProperties>
</file>