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4" r:id="rId2"/>
    <p:sldId id="258" r:id="rId3"/>
    <p:sldId id="259" r:id="rId4"/>
    <p:sldId id="315" r:id="rId5"/>
    <p:sldId id="316" r:id="rId6"/>
    <p:sldId id="317" r:id="rId7"/>
    <p:sldId id="318" r:id="rId8"/>
    <p:sldId id="261" r:id="rId9"/>
    <p:sldId id="312" r:id="rId10"/>
    <p:sldId id="313" r:id="rId11"/>
    <p:sldId id="301" r:id="rId12"/>
    <p:sldId id="308" r:id="rId13"/>
    <p:sldId id="32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27" autoAdjust="0"/>
  </p:normalViewPr>
  <p:slideViewPr>
    <p:cSldViewPr snapToGrid="0">
      <p:cViewPr varScale="1">
        <p:scale>
          <a:sx n="121" d="100"/>
          <a:sy n="121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mundas\Documents\edmundas\Egzaminai\egzaminai%202014\PUPO%20rezultatai%20bendr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mundas\Documents\edmundas\Egzaminai\egzaminai%202014\PUPO%20rezultatai%20bendr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Lietuvių</a:t>
            </a:r>
            <a:r>
              <a:rPr lang="lt-LT" baseline="0"/>
              <a:t> kalba</a:t>
            </a:r>
            <a:endParaRPr lang="lt-LT"/>
          </a:p>
        </c:rich>
      </c:tx>
      <c:layout>
        <c:manualLayout>
          <c:xMode val="edge"/>
          <c:yMode val="edge"/>
          <c:x val="0.40351853658170578"/>
          <c:y val="8.235544350027495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Metinis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Sheet1!$D$225:$D$227</c:f>
              <c:strCache>
                <c:ptCount val="3"/>
                <c:pt idx="0">
                  <c:v>Patenkinamas pasiekimų lygis</c:v>
                </c:pt>
                <c:pt idx="1">
                  <c:v>Pagrindinis pasiekimų lygis</c:v>
                </c:pt>
                <c:pt idx="2">
                  <c:v>Aukštesnysis pasiekimų lygis</c:v>
                </c:pt>
              </c:strCache>
            </c:strRef>
          </c:cat>
          <c:val>
            <c:numRef>
              <c:f>Sheet1!$E$225:$E$227</c:f>
              <c:numCache>
                <c:formatCode>General</c:formatCode>
                <c:ptCount val="3"/>
                <c:pt idx="0">
                  <c:v>3</c:v>
                </c:pt>
                <c:pt idx="1">
                  <c:v>145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v>Patikrinimo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Sheet1!$D$225:$D$227</c:f>
              <c:strCache>
                <c:ptCount val="3"/>
                <c:pt idx="0">
                  <c:v>Patenkinamas pasiekimų lygis</c:v>
                </c:pt>
                <c:pt idx="1">
                  <c:v>Pagrindinis pasiekimų lygis</c:v>
                </c:pt>
                <c:pt idx="2">
                  <c:v>Aukštesnysis pasiekimų lygis</c:v>
                </c:pt>
              </c:strCache>
            </c:strRef>
          </c:cat>
          <c:val>
            <c:numRef>
              <c:f>Sheet1!$F$225:$F$227</c:f>
              <c:numCache>
                <c:formatCode>General</c:formatCode>
                <c:ptCount val="3"/>
                <c:pt idx="0">
                  <c:v>2</c:v>
                </c:pt>
                <c:pt idx="1">
                  <c:v>153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26015632"/>
        <c:axId val="126016192"/>
        <c:axId val="0"/>
      </c:bar3DChart>
      <c:catAx>
        <c:axId val="12601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6016192"/>
        <c:crosses val="autoZero"/>
        <c:auto val="1"/>
        <c:lblAlgn val="ctr"/>
        <c:lblOffset val="100"/>
        <c:noMultiLvlLbl val="0"/>
      </c:catAx>
      <c:valAx>
        <c:axId val="12601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601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Matematika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Metinis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Sheet1!$D$225:$D$227</c:f>
              <c:strCache>
                <c:ptCount val="3"/>
                <c:pt idx="0">
                  <c:v>Patenkinamas pasiekimų lygis</c:v>
                </c:pt>
                <c:pt idx="1">
                  <c:v>Pagrindinis pasiekimų lygis</c:v>
                </c:pt>
                <c:pt idx="2">
                  <c:v>Aukštesnysis pasiekimų lygis</c:v>
                </c:pt>
              </c:strCache>
            </c:strRef>
          </c:cat>
          <c:val>
            <c:numRef>
              <c:f>Sheet1!$G$225:$G$227</c:f>
              <c:numCache>
                <c:formatCode>General</c:formatCode>
                <c:ptCount val="3"/>
                <c:pt idx="0">
                  <c:v>10</c:v>
                </c:pt>
                <c:pt idx="1">
                  <c:v>124</c:v>
                </c:pt>
                <c:pt idx="2">
                  <c:v>72</c:v>
                </c:pt>
              </c:numCache>
            </c:numRef>
          </c:val>
        </c:ser>
        <c:ser>
          <c:idx val="1"/>
          <c:order val="1"/>
          <c:tx>
            <c:v>Patikrinimo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Sheet1!$D$225:$D$227</c:f>
              <c:strCache>
                <c:ptCount val="3"/>
                <c:pt idx="0">
                  <c:v>Patenkinamas pasiekimų lygis</c:v>
                </c:pt>
                <c:pt idx="1">
                  <c:v>Pagrindinis pasiekimų lygis</c:v>
                </c:pt>
                <c:pt idx="2">
                  <c:v>Aukštesnysis pasiekimų lygis</c:v>
                </c:pt>
              </c:strCache>
            </c:strRef>
          </c:cat>
          <c:val>
            <c:numRef>
              <c:f>Sheet1!$H$225:$H$227</c:f>
              <c:numCache>
                <c:formatCode>General</c:formatCode>
                <c:ptCount val="3"/>
                <c:pt idx="0">
                  <c:v>0</c:v>
                </c:pt>
                <c:pt idx="1">
                  <c:v>26</c:v>
                </c:pt>
                <c:pt idx="2">
                  <c:v>180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26018992"/>
        <c:axId val="126019552"/>
        <c:axId val="0"/>
      </c:bar3DChart>
      <c:catAx>
        <c:axId val="12601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6019552"/>
        <c:crosses val="autoZero"/>
        <c:auto val="1"/>
        <c:lblAlgn val="ctr"/>
        <c:lblOffset val="100"/>
        <c:noMultiLvlLbl val="0"/>
      </c:catAx>
      <c:valAx>
        <c:axId val="12601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601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8203597" cy="1221827"/>
          </a:xfrm>
        </p:spPr>
        <p:txBody>
          <a:bodyPr>
            <a:normAutofit/>
          </a:bodyPr>
          <a:lstStyle/>
          <a:p>
            <a:r>
              <a:rPr lang="lt-LT" sz="3200" dirty="0" smtClean="0"/>
              <a:t>Vilniaus Žirmūnų gimnazija</a:t>
            </a:r>
            <a:endParaRPr lang="lt-LT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84311" y="2772103"/>
            <a:ext cx="10018713" cy="838200"/>
          </a:xfrm>
        </p:spPr>
        <p:txBody>
          <a:bodyPr>
            <a:noAutofit/>
          </a:bodyPr>
          <a:lstStyle/>
          <a:p>
            <a:pPr algn="ctr"/>
            <a:r>
              <a:rPr lang="lt-LT" sz="3600" dirty="0" smtClean="0"/>
              <a:t>Pagrindinio ugdymo pasiekimų patikrinimo ir brandos egzaminų rezultatų analizė</a:t>
            </a:r>
            <a:endParaRPr lang="lt-LT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04352" y="4887311"/>
            <a:ext cx="1174531" cy="367862"/>
          </a:xfrm>
        </p:spPr>
        <p:txBody>
          <a:bodyPr>
            <a:normAutofit fontScale="92500"/>
          </a:bodyPr>
          <a:lstStyle/>
          <a:p>
            <a:r>
              <a:rPr lang="lt-LT" dirty="0" smtClean="0"/>
              <a:t>2014 metai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617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842" y="228600"/>
            <a:ext cx="10018713" cy="1752599"/>
          </a:xfrm>
        </p:spPr>
        <p:txBody>
          <a:bodyPr/>
          <a:lstStyle/>
          <a:p>
            <a:r>
              <a:rPr lang="lt-LT" dirty="0" smtClean="0"/>
              <a:t>Valstybinių brandos egzaminų rezultatai</a:t>
            </a:r>
            <a:endParaRPr lang="lt-L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030632"/>
              </p:ext>
            </p:extLst>
          </p:nvPr>
        </p:nvGraphicFramePr>
        <p:xfrm>
          <a:off x="2924503" y="2065289"/>
          <a:ext cx="7803932" cy="4020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8065"/>
                <a:gridCol w="971895"/>
                <a:gridCol w="984683"/>
                <a:gridCol w="984683"/>
                <a:gridCol w="1125352"/>
                <a:gridCol w="754498"/>
                <a:gridCol w="869590"/>
                <a:gridCol w="895166"/>
              </a:tblGrid>
              <a:tr h="852165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Valstybinis brandos egzaminas</a:t>
                      </a:r>
                      <a:endParaRPr lang="lt-LT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Įvertinimas „puikiai"</a:t>
                      </a:r>
                      <a:endParaRPr lang="lt-LT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Aukštesnysis pasiekimų lygis</a:t>
                      </a:r>
                      <a:endParaRPr lang="lt-LT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Pagrindinis pasiekimų lygis</a:t>
                      </a:r>
                      <a:endParaRPr lang="lt-LT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Patenkinamas pasiekimų lygis</a:t>
                      </a:r>
                      <a:endParaRPr lang="lt-LT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Neišlaikė</a:t>
                      </a:r>
                      <a:endParaRPr lang="lt-LT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Egzaminą laikė</a:t>
                      </a:r>
                      <a:endParaRPr lang="lt-LT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Laikyto egzamino balų vidurkis</a:t>
                      </a:r>
                      <a:endParaRPr lang="lt-LT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</a:tr>
              <a:tr h="431095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Lietuvių kalba ir literatūra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Anglų kalba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lt-LT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81,78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Rusų kalba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93.00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Prancūzų kalba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79.00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Istorija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71,68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Geografija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72,08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78.87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421070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Informacinės technologijos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80.47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Biologija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79.64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77.76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Chemija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Bendrai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81.46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  <a:tr h="210534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Procentas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7.99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38.75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50.87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" marR="7791" marT="779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1482724" y="1158766"/>
            <a:ext cx="5930447" cy="1308537"/>
          </a:xfrm>
        </p:spPr>
        <p:txBody>
          <a:bodyPr/>
          <a:lstStyle/>
          <a:p>
            <a:r>
              <a:rPr lang="lt-LT" dirty="0" smtClean="0"/>
              <a:t>Vertinimo patikimumas</a:t>
            </a:r>
            <a:endParaRPr lang="lt-LT" dirty="0"/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sz="half" idx="2"/>
          </p:nvPr>
        </p:nvSpPr>
        <p:spPr>
          <a:xfrm>
            <a:off x="1119353" y="3124199"/>
            <a:ext cx="10704786" cy="1828800"/>
          </a:xfrm>
        </p:spPr>
        <p:txBody>
          <a:bodyPr>
            <a:normAutofit/>
          </a:bodyPr>
          <a:lstStyle/>
          <a:p>
            <a:r>
              <a:rPr lang="lt-LT" sz="2000" b="1" dirty="0" smtClean="0"/>
              <a:t>Standartinė dalykų išplėstinių/B2 kursų 2013–2014 </a:t>
            </a:r>
            <a:r>
              <a:rPr lang="lt-LT" sz="2000" b="1" dirty="0" err="1" smtClean="0"/>
              <a:t>m.m</a:t>
            </a:r>
            <a:r>
              <a:rPr lang="lt-LT" sz="2000" b="1" dirty="0" smtClean="0"/>
              <a:t>. pirmojo pusmečio pažymių paklaida, </a:t>
            </a:r>
            <a:r>
              <a:rPr lang="lt-LT" b="1" dirty="0" smtClean="0"/>
              <a:t>lyginant su VBE rezultatais 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4382705_Vilniaus Žirmūnų gimnazija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12834"/>
            <a:ext cx="10018713" cy="1752599"/>
          </a:xfrm>
        </p:spPr>
        <p:txBody>
          <a:bodyPr/>
          <a:lstStyle/>
          <a:p>
            <a:r>
              <a:rPr lang="lt-LT" dirty="0" smtClean="0"/>
              <a:t>Dėkojame 64 laidos abiturientams už gerus egzaminų rezultatus!</a:t>
            </a:r>
            <a:endParaRPr lang="lt-L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08" y="2201916"/>
            <a:ext cx="6369317" cy="4238550"/>
          </a:xfrm>
        </p:spPr>
      </p:pic>
    </p:spTree>
    <p:extLst>
      <p:ext uri="{BB962C8B-B14F-4D97-AF65-F5344CB8AC3E}">
        <p14:creationId xmlns:p14="http://schemas.microsoft.com/office/powerpoint/2010/main" val="379545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Pagrindinio ugdymo pasiekimų patikrinimas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16490"/>
              </p:ext>
            </p:extLst>
          </p:nvPr>
        </p:nvGraphicFramePr>
        <p:xfrm>
          <a:off x="4753303" y="780393"/>
          <a:ext cx="6663850" cy="462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85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Pagrindinio ugdymo pasiekimų </a:t>
            </a:r>
            <a:r>
              <a:rPr lang="lt-LT" dirty="0" smtClean="0"/>
              <a:t>patikrinimas</a:t>
            </a:r>
            <a:endParaRPr lang="lt-L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276709"/>
              </p:ext>
            </p:extLst>
          </p:nvPr>
        </p:nvGraphicFramePr>
        <p:xfrm>
          <a:off x="5262563" y="685800"/>
          <a:ext cx="624046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29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anose="02020603050405020304" pitchFamily="18" charset="0"/>
              </a:rPr>
              <a:t>Aukščiausius vertimus </a:t>
            </a:r>
            <a:r>
              <a:rPr lang="lt-LT" dirty="0">
                <a:latin typeface="Times New Roman" panose="02020603050405020304" pitchFamily="18" charset="0"/>
              </a:rPr>
              <a:t>(„100“) </a:t>
            </a:r>
            <a:r>
              <a:rPr lang="lt-LT" dirty="0" smtClean="0">
                <a:latin typeface="Times New Roman" panose="02020603050405020304" pitchFamily="18" charset="0"/>
              </a:rPr>
              <a:t>laikant valstybinius egzaminus gavo šie gimnazijos </a:t>
            </a:r>
            <a:r>
              <a:rPr lang="lt-LT" dirty="0" smtClean="0">
                <a:latin typeface="Times New Roman" panose="02020603050405020304" pitchFamily="18" charset="0"/>
              </a:rPr>
              <a:t>abiturientai: </a:t>
            </a:r>
            <a:endParaRPr lang="lt-LT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009847"/>
              </p:ext>
            </p:extLst>
          </p:nvPr>
        </p:nvGraphicFramePr>
        <p:xfrm>
          <a:off x="3478648" y="2548758"/>
          <a:ext cx="5460400" cy="409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351"/>
                <a:gridCol w="1346351"/>
                <a:gridCol w="1277766"/>
                <a:gridCol w="1489932"/>
              </a:tblGrid>
              <a:tr h="573968"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Eil. Nr.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Vardas, pavardė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Klasė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„ 100“ skaičius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253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Elzė </a:t>
                      </a:r>
                      <a:r>
                        <a:rPr lang="lt-L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Atroškevičiūtė</a:t>
                      </a:r>
                      <a:endParaRPr lang="lt-L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3253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Karina Urbanavičiūtė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3253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Andrius Dilnikas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3253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Lina Lauruvėnaitė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3253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Gabrielė Zujūtė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3253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Justinas Antanavičius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3253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Martynas Riauka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3253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Laurynas Žemaitis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3253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Kristijonas Grigalius Kalvaitis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32537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Evaldas Kauzonas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52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66202"/>
              </p:ext>
            </p:extLst>
          </p:nvPr>
        </p:nvGraphicFramePr>
        <p:xfrm>
          <a:off x="3068747" y="1161393"/>
          <a:ext cx="5917599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81"/>
                <a:gridCol w="1459081"/>
                <a:gridCol w="1384753"/>
                <a:gridCol w="1614684"/>
              </a:tblGrid>
              <a:tr h="370840"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Eil. Nr.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Vardas, pavardė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Klasė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„ 100“ skaičius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Skirmantė Rimkutė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Augustas </a:t>
                      </a:r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Skaburskas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Ieva Tamulytė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Kamilė Saulytė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Domas Bojarčiukas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Rasa Morta Jakiūnaitė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Uršulė Kalvaitytė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Diana Kanajeva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Aušra Krikštaponytė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Rūta Nekiūnaitė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Ugnė </a:t>
                      </a:r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Dereškevičiūtė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52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94546"/>
              </p:ext>
            </p:extLst>
          </p:nvPr>
        </p:nvGraphicFramePr>
        <p:xfrm>
          <a:off x="2469658" y="1161394"/>
          <a:ext cx="5917599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81"/>
                <a:gridCol w="1459081"/>
                <a:gridCol w="1384753"/>
                <a:gridCol w="1614684"/>
              </a:tblGrid>
              <a:tr h="370840"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Eil. Nr.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Vardas, pavardė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Klasė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„ 100“ skaičius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Kamilė </a:t>
                      </a:r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Rambynaitė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Vytautas </a:t>
                      </a:r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Žarskus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Viktorija </a:t>
                      </a:r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Avlasevič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Eduardas </a:t>
                      </a:r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Jeriomenko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Miglė Stasiūnaitė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Rasa </a:t>
                      </a:r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Ulozaitė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Lina </a:t>
                      </a:r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Ribokaitė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Simonas </a:t>
                      </a:r>
                      <a:r>
                        <a:rPr lang="lt-L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Utkus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Elena Vorobej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Dovilė Baranauskaitė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Vismantas Sanda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5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272772"/>
              </p:ext>
            </p:extLst>
          </p:nvPr>
        </p:nvGraphicFramePr>
        <p:xfrm>
          <a:off x="2587899" y="1326931"/>
          <a:ext cx="5917599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81"/>
                <a:gridCol w="1459081"/>
                <a:gridCol w="1384753"/>
                <a:gridCol w="1614684"/>
              </a:tblGrid>
              <a:tr h="370840"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Eil. Nr.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Vardas, pavardė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Klasė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latin typeface="Times New Roman" panose="02020603050405020304" pitchFamily="18" charset="0"/>
                        </a:rPr>
                        <a:t>„ 100“ skaičius</a:t>
                      </a:r>
                      <a:endParaRPr lang="lt-LT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Ieva </a:t>
                      </a:r>
                      <a:r>
                        <a:rPr lang="lt-L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Šiugždaitė</a:t>
                      </a:r>
                      <a:endParaRPr lang="lt-L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Tomas Černius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Miglė Česnulevičiūtė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Monika Keževičiūtė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Simona Rimkutė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Mykolas Udrys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Monika Vaitulionytė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Algirdas Zabulis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Jovita Žvinytė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Evelina Šurpik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Laurynas Tumosa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9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4382705 Vilniaus Žirmūnų gimnazija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495551" y="274638"/>
            <a:ext cx="79216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t-LT" sz="2400" dirty="0" smtClean="0">
                <a:solidFill>
                  <a:srgbClr val="000000"/>
                </a:solidFill>
              </a:rPr>
              <a:t>BRĖŽINYS, </a:t>
            </a:r>
            <a:r>
              <a:rPr lang="lt-LT" sz="2400" dirty="0">
                <a:solidFill>
                  <a:srgbClr val="000000"/>
                </a:solidFill>
              </a:rPr>
              <a:t>SCHEMATIŠKAI ILIUSTRUOJANTIS RYŠĮ TARP MOKINIO SURINKTŲ VBE TAŠKŲ  IR VBE ĮVERTINIMO BALAIS </a:t>
            </a:r>
            <a:r>
              <a:rPr lang="lt-LT" sz="2000" dirty="0" smtClean="0">
                <a:solidFill>
                  <a:srgbClr val="000000"/>
                </a:solidFill>
              </a:rPr>
              <a:t>(matematika</a:t>
            </a:r>
            <a:r>
              <a:rPr lang="lt-LT" sz="2000" dirty="0">
                <a:solidFill>
                  <a:srgbClr val="000000"/>
                </a:solidFill>
              </a:rPr>
              <a:t>, užsienio kalbos, biologija, chemija, fizika, istorija, geografija)</a:t>
            </a:r>
            <a:endParaRPr lang="lt-LT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55951" y="1412876"/>
            <a:ext cx="6035675" cy="4968875"/>
          </a:xfrm>
        </p:spPr>
      </p:pic>
    </p:spTree>
    <p:extLst>
      <p:ext uri="{BB962C8B-B14F-4D97-AF65-F5344CB8AC3E}">
        <p14:creationId xmlns:p14="http://schemas.microsoft.com/office/powerpoint/2010/main" val="27761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1707</TotalTime>
  <Words>496</Words>
  <Application>Microsoft Office PowerPoint</Application>
  <PresentationFormat>Widescreen</PresentationFormat>
  <Paragraphs>313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Parallax</vt:lpstr>
      <vt:lpstr>Vilniaus Žirmūnų gimnazija</vt:lpstr>
      <vt:lpstr>Pagrindinio ugdymo pasiekimų patikrinimas</vt:lpstr>
      <vt:lpstr>Pagrindinio ugdymo pasiekimų patikrinimas</vt:lpstr>
      <vt:lpstr>Aukščiausius vertimus („100“) laikant valstybinius egzaminus gavo šie gimnazijos abiturientai: </vt:lpstr>
      <vt:lpstr>PowerPoint Presentation</vt:lpstr>
      <vt:lpstr>PowerPoint Presentation</vt:lpstr>
      <vt:lpstr>PowerPoint Presentation</vt:lpstr>
      <vt:lpstr>PowerPoint Presentation</vt:lpstr>
      <vt:lpstr>BRĖŽINYS, SCHEMATIŠKAI ILIUSTRUOJANTIS RYŠĮ TARP MOKINIO SURINKTŲ VBE TAŠKŲ  IR VBE ĮVERTINIMO BALAIS (matematika, užsienio kalbos, biologija, chemija, fizika, istorija, geografija)</vt:lpstr>
      <vt:lpstr>Valstybinių brandos egzaminų rezultatai</vt:lpstr>
      <vt:lpstr>Vertinimo patikimumas</vt:lpstr>
      <vt:lpstr>PowerPoint Presentation</vt:lpstr>
      <vt:lpstr>Dėkojame 64 laidos abiturientams už gerus egzaminų rezultatus!</vt:lpstr>
    </vt:vector>
  </TitlesOfParts>
  <Company>Vilniaus Žirmūnų gimnazija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VILNIAUS ŽIRMŪNŲ GIMNAZIJOS 2013–2014 M. M.PATIKRINIMO IR BRANDOS EGZAMINŲ REZULTATAI</dc:title>
  <dc:creator>Edmundas Grigaliūnas</dc:creator>
  <cp:lastModifiedBy>Edmundas Grigaliūnas</cp:lastModifiedBy>
  <cp:revision>48</cp:revision>
  <dcterms:created xsi:type="dcterms:W3CDTF">2014-10-23T11:34:24Z</dcterms:created>
  <dcterms:modified xsi:type="dcterms:W3CDTF">2015-02-13T10:31:36Z</dcterms:modified>
</cp:coreProperties>
</file>